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70" r:id="rId4"/>
    <p:sldId id="264" r:id="rId5"/>
    <p:sldId id="258" r:id="rId6"/>
    <p:sldId id="259" r:id="rId7"/>
    <p:sldId id="272" r:id="rId8"/>
    <p:sldId id="260" r:id="rId9"/>
    <p:sldId id="261" r:id="rId10"/>
    <p:sldId id="262" r:id="rId11"/>
    <p:sldId id="263" r:id="rId12"/>
    <p:sldId id="267" r:id="rId13"/>
    <p:sldId id="271" r:id="rId14"/>
    <p:sldId id="268"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ki Parmar" initials="PP" lastIdx="3" clrIdx="0">
    <p:extLst>
      <p:ext uri="{19B8F6BF-5375-455C-9EA6-DF929625EA0E}">
        <p15:presenceInfo xmlns:p15="http://schemas.microsoft.com/office/powerpoint/2012/main" userId="99f1d8393d105d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7130"/>
    <a:srgbClr val="D97EE8"/>
    <a:srgbClr val="A66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55" autoAdjust="0"/>
  </p:normalViewPr>
  <p:slideViewPr>
    <p:cSldViewPr snapToGrid="0">
      <p:cViewPr varScale="1">
        <p:scale>
          <a:sx n="131" d="100"/>
          <a:sy n="131" d="100"/>
        </p:scale>
        <p:origin x="104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8726ef0f3_0_1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8726ef0f3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8726ef0f3_0_1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8726ef0f3_0_1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8B57DD33-6AD0-CB70-6FB9-BDD2AE3CB05A}"/>
            </a:ext>
          </a:extLst>
        </p:cNvPr>
        <p:cNvGrpSpPr/>
        <p:nvPr/>
      </p:nvGrpSpPr>
      <p:grpSpPr>
        <a:xfrm>
          <a:off x="0" y="0"/>
          <a:ext cx="0" cy="0"/>
          <a:chOff x="0" y="0"/>
          <a:chExt cx="0" cy="0"/>
        </a:xfrm>
      </p:grpSpPr>
      <p:sp>
        <p:nvSpPr>
          <p:cNvPr id="202" name="Google Shape;202;g278726ef0f3_0_1584:notes">
            <a:extLst>
              <a:ext uri="{FF2B5EF4-FFF2-40B4-BE49-F238E27FC236}">
                <a16:creationId xmlns:a16="http://schemas.microsoft.com/office/drawing/2014/main" id="{E2A48440-B65E-1345-01E7-F5BBC19978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8726ef0f3_0_1584:notes">
            <a:extLst>
              <a:ext uri="{FF2B5EF4-FFF2-40B4-BE49-F238E27FC236}">
                <a16:creationId xmlns:a16="http://schemas.microsoft.com/office/drawing/2014/main" id="{AD549A64-7C08-3A67-CD50-C91C1203A7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3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26B44955-BB10-74B0-88F2-C09FE1BCE2E9}"/>
            </a:ext>
          </a:extLst>
        </p:cNvPr>
        <p:cNvGrpSpPr/>
        <p:nvPr/>
      </p:nvGrpSpPr>
      <p:grpSpPr>
        <a:xfrm>
          <a:off x="0" y="0"/>
          <a:ext cx="0" cy="0"/>
          <a:chOff x="0" y="0"/>
          <a:chExt cx="0" cy="0"/>
        </a:xfrm>
      </p:grpSpPr>
      <p:sp>
        <p:nvSpPr>
          <p:cNvPr id="202" name="Google Shape;202;g278726ef0f3_0_1584:notes">
            <a:extLst>
              <a:ext uri="{FF2B5EF4-FFF2-40B4-BE49-F238E27FC236}">
                <a16:creationId xmlns:a16="http://schemas.microsoft.com/office/drawing/2014/main" id="{BDC00C81-5B7F-165D-9679-772245D70F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8726ef0f3_0_1584:notes">
            <a:extLst>
              <a:ext uri="{FF2B5EF4-FFF2-40B4-BE49-F238E27FC236}">
                <a16:creationId xmlns:a16="http://schemas.microsoft.com/office/drawing/2014/main" id="{3CB7C0BD-86C4-86DD-1A85-670AF72E3F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98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450BF6B8-412E-D145-D751-027275A16A8C}"/>
            </a:ext>
          </a:extLst>
        </p:cNvPr>
        <p:cNvGrpSpPr/>
        <p:nvPr/>
      </p:nvGrpSpPr>
      <p:grpSpPr>
        <a:xfrm>
          <a:off x="0" y="0"/>
          <a:ext cx="0" cy="0"/>
          <a:chOff x="0" y="0"/>
          <a:chExt cx="0" cy="0"/>
        </a:xfrm>
      </p:grpSpPr>
      <p:sp>
        <p:nvSpPr>
          <p:cNvPr id="202" name="Google Shape;202;g278726ef0f3_0_1584:notes">
            <a:extLst>
              <a:ext uri="{FF2B5EF4-FFF2-40B4-BE49-F238E27FC236}">
                <a16:creationId xmlns:a16="http://schemas.microsoft.com/office/drawing/2014/main" id="{920F123F-1A75-E7D8-72C3-4D354A8E4D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8726ef0f3_0_1584:notes">
            <a:extLst>
              <a:ext uri="{FF2B5EF4-FFF2-40B4-BE49-F238E27FC236}">
                <a16:creationId xmlns:a16="http://schemas.microsoft.com/office/drawing/2014/main" id="{8D727FED-B29B-8D13-6BA2-818D999A84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9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8726ef0f3_0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8726ef0f3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2BC2AF40-3E05-3F31-1656-576A8D8973F6}"/>
            </a:ext>
          </a:extLst>
        </p:cNvPr>
        <p:cNvGrpSpPr/>
        <p:nvPr/>
      </p:nvGrpSpPr>
      <p:grpSpPr>
        <a:xfrm>
          <a:off x="0" y="0"/>
          <a:ext cx="0" cy="0"/>
          <a:chOff x="0" y="0"/>
          <a:chExt cx="0" cy="0"/>
        </a:xfrm>
      </p:grpSpPr>
      <p:sp>
        <p:nvSpPr>
          <p:cNvPr id="189" name="Google Shape;189;g278726ef0f3_0_1547:notes">
            <a:extLst>
              <a:ext uri="{FF2B5EF4-FFF2-40B4-BE49-F238E27FC236}">
                <a16:creationId xmlns:a16="http://schemas.microsoft.com/office/drawing/2014/main" id="{844F5733-7ED2-FEE6-E55A-C10DBD8036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8726ef0f3_0_1547:notes">
            <a:extLst>
              <a:ext uri="{FF2B5EF4-FFF2-40B4-BE49-F238E27FC236}">
                <a16:creationId xmlns:a16="http://schemas.microsoft.com/office/drawing/2014/main" id="{9934C599-43AD-2F07-BDEE-6E5F9F9F0E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77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78726ef0f3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78726ef0f3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847a3cf81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847a3cf81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847a3cf8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847a3cf8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50B24EFF-42CC-1FBC-2005-C08E97E88A5C}"/>
            </a:ext>
          </a:extLst>
        </p:cNvPr>
        <p:cNvGrpSpPr/>
        <p:nvPr/>
      </p:nvGrpSpPr>
      <p:grpSpPr>
        <a:xfrm>
          <a:off x="0" y="0"/>
          <a:ext cx="0" cy="0"/>
          <a:chOff x="0" y="0"/>
          <a:chExt cx="0" cy="0"/>
        </a:xfrm>
      </p:grpSpPr>
      <p:sp>
        <p:nvSpPr>
          <p:cNvPr id="160" name="Google Shape;160;g27847a3cf81_0_409:notes">
            <a:extLst>
              <a:ext uri="{FF2B5EF4-FFF2-40B4-BE49-F238E27FC236}">
                <a16:creationId xmlns:a16="http://schemas.microsoft.com/office/drawing/2014/main" id="{20AE5E75-BED6-FEF6-6EE1-3E4BE89790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847a3cf81_0_409:notes">
            <a:extLst>
              <a:ext uri="{FF2B5EF4-FFF2-40B4-BE49-F238E27FC236}">
                <a16:creationId xmlns:a16="http://schemas.microsoft.com/office/drawing/2014/main" id="{F793850F-D621-1054-FAD8-EBB6B94C51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64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847a3cf81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7847a3cf81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78726ef0f3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78726ef0f3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7130"/>
        </a:soli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11700" y="784975"/>
            <a:ext cx="8520600" cy="1398000"/>
          </a:xfrm>
          <a:prstGeom prst="rect">
            <a:avLst/>
          </a:prstGeom>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latin typeface="Calibri"/>
                <a:ea typeface="Calibri"/>
                <a:cs typeface="Calibri"/>
                <a:sym typeface="Calibri"/>
              </a:rPr>
              <a:t>TRUCKER TRACE ELD</a:t>
            </a:r>
            <a:br>
              <a:rPr lang="en" dirty="0">
                <a:solidFill>
                  <a:schemeClr val="lt1"/>
                </a:solidFill>
                <a:latin typeface="Calibri"/>
                <a:ea typeface="Calibri"/>
                <a:cs typeface="Calibri"/>
                <a:sym typeface="Calibri"/>
              </a:rPr>
            </a:br>
            <a:r>
              <a:rPr lang="en" sz="2650" dirty="0">
                <a:solidFill>
                  <a:schemeClr val="lt1"/>
                </a:solidFill>
                <a:latin typeface="Calibri"/>
                <a:ea typeface="Calibri"/>
                <a:cs typeface="Calibri"/>
                <a:sym typeface="Calibri"/>
              </a:rPr>
              <a:t>--------------</a:t>
            </a:r>
            <a:r>
              <a:rPr lang="en" dirty="0">
                <a:solidFill>
                  <a:schemeClr val="lt1"/>
                </a:solidFill>
              </a:rPr>
              <a:t> </a:t>
            </a:r>
            <a:endParaRPr dirty="0">
              <a:solidFill>
                <a:schemeClr val="lt1"/>
              </a:solidFill>
            </a:endParaRPr>
          </a:p>
        </p:txBody>
      </p:sp>
      <p:sp>
        <p:nvSpPr>
          <p:cNvPr id="135" name="Google Shape;135;p13"/>
          <p:cNvSpPr txBox="1">
            <a:spLocks noGrp="1"/>
          </p:cNvSpPr>
          <p:nvPr>
            <p:ph type="subTitle" idx="1"/>
          </p:nvPr>
        </p:nvSpPr>
        <p:spPr>
          <a:xfrm>
            <a:off x="311700" y="2631550"/>
            <a:ext cx="8520600" cy="867300"/>
          </a:xfrm>
          <a:prstGeom prst="rect">
            <a:avLst/>
          </a:prstGeom>
          <a:ln>
            <a:noFill/>
          </a:ln>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5050" dirty="0">
                <a:solidFill>
                  <a:schemeClr val="lt1"/>
                </a:solidFill>
                <a:latin typeface="Calibri"/>
                <a:ea typeface="Calibri"/>
                <a:cs typeface="Calibri"/>
                <a:sym typeface="Calibri"/>
              </a:rPr>
              <a:t>ELD System</a:t>
            </a:r>
            <a:br>
              <a:rPr lang="en" sz="5050" dirty="0">
                <a:solidFill>
                  <a:schemeClr val="lt1"/>
                </a:solidFill>
              </a:rPr>
            </a:br>
            <a:br>
              <a:rPr lang="en" dirty="0">
                <a:solidFill>
                  <a:schemeClr val="lt1"/>
                </a:solidFill>
              </a:rPr>
            </a:br>
            <a:r>
              <a:rPr lang="en" sz="3423" dirty="0">
                <a:solidFill>
                  <a:schemeClr val="lt1"/>
                </a:solidFill>
              </a:rPr>
              <a:t>TRUCKER TRACE ELD  </a:t>
            </a:r>
            <a:r>
              <a:rPr lang="en" sz="3423" dirty="0">
                <a:solidFill>
                  <a:schemeClr val="lt1"/>
                </a:solidFill>
                <a:latin typeface="Calibri"/>
                <a:ea typeface="Calibri"/>
                <a:cs typeface="Calibri"/>
                <a:sym typeface="Calibri"/>
              </a:rPr>
              <a:t>solution ensures FMCSA compliance and </a:t>
            </a:r>
            <a:br>
              <a:rPr lang="en" sz="3423" dirty="0">
                <a:solidFill>
                  <a:schemeClr val="lt1"/>
                </a:solidFill>
                <a:latin typeface="Calibri"/>
                <a:ea typeface="Calibri"/>
                <a:cs typeface="Calibri"/>
                <a:sym typeface="Calibri"/>
              </a:rPr>
            </a:br>
            <a:r>
              <a:rPr lang="en" sz="3423" dirty="0">
                <a:solidFill>
                  <a:schemeClr val="lt1"/>
                </a:solidFill>
                <a:latin typeface="Calibri"/>
                <a:ea typeface="Calibri"/>
                <a:cs typeface="Calibri"/>
                <a:sym typeface="Calibri"/>
              </a:rPr>
              <a:t>delivers superior safety and productivity for any fleet</a:t>
            </a:r>
            <a:endParaRPr sz="3423" dirty="0">
              <a:solidFill>
                <a:schemeClr val="lt1"/>
              </a:solidFill>
              <a:latin typeface="Calibri"/>
              <a:ea typeface="Calibri"/>
              <a:cs typeface="Calibri"/>
              <a:sym typeface="Calibri"/>
            </a:endParaRPr>
          </a:p>
        </p:txBody>
      </p:sp>
      <p:sp>
        <p:nvSpPr>
          <p:cNvPr id="136" name="Google Shape;136;p13"/>
          <p:cNvSpPr txBox="1">
            <a:spLocks noGrp="1"/>
          </p:cNvSpPr>
          <p:nvPr>
            <p:ph type="subTitle" idx="1"/>
          </p:nvPr>
        </p:nvSpPr>
        <p:spPr>
          <a:xfrm>
            <a:off x="378975" y="4433275"/>
            <a:ext cx="8520600" cy="710400"/>
          </a:xfrm>
          <a:prstGeom prst="rect">
            <a:avLst/>
          </a:prstGeom>
          <a:ln>
            <a:noFill/>
          </a:ln>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2500" u="sng" dirty="0">
                <a:latin typeface="Calibri"/>
                <a:ea typeface="Calibri"/>
                <a:cs typeface="Calibri"/>
                <a:sym typeface="Calibri"/>
              </a:rPr>
              <a:t>https://truckertraceeld.com</a:t>
            </a:r>
            <a:br>
              <a:rPr lang="en" sz="5050" dirty="0">
                <a:solidFill>
                  <a:schemeClr val="lt1"/>
                </a:solidFill>
                <a:latin typeface="Calibri"/>
                <a:ea typeface="Calibri"/>
                <a:cs typeface="Calibri"/>
                <a:sym typeface="Calibri"/>
              </a:rPr>
            </a:br>
            <a:r>
              <a:rPr lang="en" sz="3050" dirty="0">
                <a:solidFill>
                  <a:schemeClr val="lt1"/>
                </a:solidFill>
                <a:latin typeface="Calibri"/>
                <a:ea typeface="Calibri"/>
                <a:cs typeface="Calibri"/>
                <a:sym typeface="Calibri"/>
              </a:rPr>
              <a:t>TRUCKER TRACE ELD -</a:t>
            </a:r>
            <a:r>
              <a:rPr lang="en" sz="5050" dirty="0">
                <a:solidFill>
                  <a:schemeClr val="lt1"/>
                </a:solidFill>
                <a:latin typeface="Calibri"/>
                <a:ea typeface="Calibri"/>
                <a:cs typeface="Calibri"/>
                <a:sym typeface="Calibri"/>
              </a:rPr>
              <a:t> </a:t>
            </a:r>
            <a:r>
              <a:rPr lang="en" sz="2500" dirty="0">
                <a:solidFill>
                  <a:schemeClr val="lt1"/>
                </a:solidFill>
                <a:latin typeface="Calibri"/>
                <a:ea typeface="Calibri"/>
                <a:cs typeface="Calibri"/>
                <a:sym typeface="Calibri"/>
              </a:rPr>
              <a:t>Electronic Logging Device</a:t>
            </a:r>
            <a:endParaRPr sz="2500"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91"/>
        <p:cNvGrpSpPr/>
        <p:nvPr/>
      </p:nvGrpSpPr>
      <p:grpSpPr>
        <a:xfrm>
          <a:off x="0" y="0"/>
          <a:ext cx="0" cy="0"/>
          <a:chOff x="0" y="0"/>
          <a:chExt cx="0" cy="0"/>
        </a:xfrm>
      </p:grpSpPr>
      <p:sp>
        <p:nvSpPr>
          <p:cNvPr id="192" name="Google Shape;192;p19"/>
          <p:cNvSpPr txBox="1">
            <a:spLocks noGrp="1"/>
          </p:cNvSpPr>
          <p:nvPr>
            <p:ph type="title" idx="4294967295"/>
          </p:nvPr>
        </p:nvSpPr>
        <p:spPr>
          <a:xfrm>
            <a:off x="-125" y="0"/>
            <a:ext cx="9144000" cy="882300"/>
          </a:xfrm>
          <a:prstGeom prst="rect">
            <a:avLst/>
          </a:prstGeom>
          <a:solidFill>
            <a:srgbClr val="7030A0"/>
          </a:solidFill>
          <a:ln>
            <a:solidFill>
              <a:srgbClr val="8A2BE2"/>
            </a:solidFill>
          </a:ln>
        </p:spPr>
        <p:txBody>
          <a:bodyPr spcFirstLastPara="1" wrap="square" lIns="91425" tIns="91425" rIns="91425" bIns="91425" anchor="t" anchorCtr="0">
            <a:normAutofit/>
          </a:bodyPr>
          <a:lstStyle/>
          <a:p>
            <a:pPr marL="0" lvl="0" indent="0" algn="ctr" rtl="0">
              <a:spcBef>
                <a:spcPts val="0"/>
              </a:spcBef>
              <a:spcAft>
                <a:spcPts val="0"/>
              </a:spcAft>
              <a:buNone/>
            </a:pPr>
            <a:r>
              <a:rPr lang="en" sz="3000" b="1">
                <a:solidFill>
                  <a:schemeClr val="lt1"/>
                </a:solidFill>
              </a:rPr>
              <a:t>Easy to use &amp; to Navigate</a:t>
            </a:r>
            <a:br>
              <a:rPr lang="en" sz="3000" b="1">
                <a:solidFill>
                  <a:schemeClr val="lt1"/>
                </a:solidFill>
              </a:rPr>
            </a:br>
            <a:r>
              <a:rPr lang="en" sz="1000" b="1">
                <a:solidFill>
                  <a:schemeClr val="lt1"/>
                </a:solidFill>
              </a:rPr>
              <a:t>Driver-friendly ELD Logbook interface</a:t>
            </a:r>
            <a:endParaRPr sz="1000" b="1">
              <a:solidFill>
                <a:schemeClr val="lt1"/>
              </a:solidFill>
            </a:endParaRPr>
          </a:p>
        </p:txBody>
      </p:sp>
      <p:sp>
        <p:nvSpPr>
          <p:cNvPr id="193" name="Google Shape;193;p19"/>
          <p:cNvSpPr txBox="1">
            <a:spLocks noGrp="1"/>
          </p:cNvSpPr>
          <p:nvPr>
            <p:ph type="title" idx="4294967295"/>
          </p:nvPr>
        </p:nvSpPr>
        <p:spPr>
          <a:xfrm>
            <a:off x="4572000" y="882300"/>
            <a:ext cx="4572000" cy="13083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a:t> </a:t>
            </a:r>
            <a:endParaRPr/>
          </a:p>
        </p:txBody>
      </p:sp>
      <p:sp>
        <p:nvSpPr>
          <p:cNvPr id="194" name="Google Shape;194;p19"/>
          <p:cNvSpPr txBox="1">
            <a:spLocks noGrp="1"/>
          </p:cNvSpPr>
          <p:nvPr>
            <p:ph type="title" idx="4294967295"/>
          </p:nvPr>
        </p:nvSpPr>
        <p:spPr>
          <a:xfrm>
            <a:off x="0" y="882300"/>
            <a:ext cx="9144000" cy="42612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2"/>
                </a:solidFill>
                <a:latin typeface="Calibri"/>
                <a:ea typeface="Calibri"/>
                <a:cs typeface="Calibri"/>
                <a:sym typeface="Calibri"/>
              </a:rPr>
              <a:t> </a:t>
            </a:r>
            <a:endParaRPr sz="1200" dirty="0">
              <a:solidFill>
                <a:schemeClr val="dk2"/>
              </a:solidFill>
              <a:latin typeface="Calibri"/>
              <a:ea typeface="Calibri"/>
              <a:cs typeface="Calibri"/>
              <a:sym typeface="Calibri"/>
            </a:endParaRPr>
          </a:p>
        </p:txBody>
      </p:sp>
      <p:sp>
        <p:nvSpPr>
          <p:cNvPr id="198" name="Google Shape;198;p19"/>
          <p:cNvSpPr txBox="1">
            <a:spLocks noGrp="1"/>
          </p:cNvSpPr>
          <p:nvPr>
            <p:ph type="title" idx="4294967295"/>
          </p:nvPr>
        </p:nvSpPr>
        <p:spPr>
          <a:xfrm>
            <a:off x="589850" y="4201500"/>
            <a:ext cx="1869900" cy="9420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dirty="0">
                <a:solidFill>
                  <a:schemeClr val="tx1"/>
                </a:solidFill>
                <a:latin typeface="Calibri"/>
                <a:ea typeface="Calibri"/>
                <a:cs typeface="Calibri"/>
                <a:sym typeface="Calibri"/>
              </a:rPr>
              <a:t>Easy-to-Navigate</a:t>
            </a:r>
            <a:br>
              <a:rPr lang="en" sz="1400" b="1" dirty="0">
                <a:solidFill>
                  <a:schemeClr val="tx1"/>
                </a:solidFill>
                <a:latin typeface="Calibri"/>
                <a:ea typeface="Calibri"/>
                <a:cs typeface="Calibri"/>
                <a:sym typeface="Calibri"/>
              </a:rPr>
            </a:br>
            <a:r>
              <a:rPr lang="en" sz="1400" b="1" dirty="0">
                <a:solidFill>
                  <a:schemeClr val="tx1"/>
                </a:solidFill>
                <a:latin typeface="Calibri"/>
                <a:ea typeface="Calibri"/>
                <a:cs typeface="Calibri"/>
                <a:sym typeface="Calibri"/>
              </a:rPr>
              <a:t>&amp; Simple menu</a:t>
            </a:r>
            <a:endParaRPr sz="1400" b="1" dirty="0">
              <a:solidFill>
                <a:schemeClr val="tx1"/>
              </a:solidFill>
              <a:latin typeface="Calibri"/>
              <a:ea typeface="Calibri"/>
              <a:cs typeface="Calibri"/>
              <a:sym typeface="Calibri"/>
            </a:endParaRPr>
          </a:p>
        </p:txBody>
      </p:sp>
      <p:sp>
        <p:nvSpPr>
          <p:cNvPr id="199" name="Google Shape;199;p19"/>
          <p:cNvSpPr txBox="1">
            <a:spLocks noGrp="1"/>
          </p:cNvSpPr>
          <p:nvPr>
            <p:ph type="title" idx="4294967295"/>
          </p:nvPr>
        </p:nvSpPr>
        <p:spPr>
          <a:xfrm>
            <a:off x="3565263" y="4201500"/>
            <a:ext cx="1869900" cy="9420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dirty="0">
                <a:solidFill>
                  <a:schemeClr val="tx1"/>
                </a:solidFill>
                <a:latin typeface="Calibri"/>
                <a:ea typeface="Calibri"/>
                <a:cs typeface="Calibri"/>
                <a:sym typeface="Calibri"/>
              </a:rPr>
              <a:t>Roadside</a:t>
            </a:r>
            <a:br>
              <a:rPr lang="en" sz="1400" b="1" dirty="0">
                <a:solidFill>
                  <a:schemeClr val="tx1"/>
                </a:solidFill>
                <a:latin typeface="Calibri"/>
                <a:ea typeface="Calibri"/>
                <a:cs typeface="Calibri"/>
                <a:sym typeface="Calibri"/>
              </a:rPr>
            </a:br>
            <a:r>
              <a:rPr lang="en" sz="1400" b="1" dirty="0">
                <a:solidFill>
                  <a:schemeClr val="tx1"/>
                </a:solidFill>
                <a:latin typeface="Calibri"/>
                <a:ea typeface="Calibri"/>
                <a:cs typeface="Calibri"/>
                <a:sym typeface="Calibri"/>
              </a:rPr>
              <a:t> Inspection</a:t>
            </a:r>
            <a:endParaRPr sz="1400" b="1" dirty="0">
              <a:solidFill>
                <a:schemeClr val="tx1"/>
              </a:solidFill>
              <a:latin typeface="Calibri"/>
              <a:ea typeface="Calibri"/>
              <a:cs typeface="Calibri"/>
              <a:sym typeface="Calibri"/>
            </a:endParaRPr>
          </a:p>
        </p:txBody>
      </p:sp>
      <p:sp>
        <p:nvSpPr>
          <p:cNvPr id="200" name="Google Shape;200;p19"/>
          <p:cNvSpPr txBox="1">
            <a:spLocks noGrp="1"/>
          </p:cNvSpPr>
          <p:nvPr>
            <p:ph type="title" idx="4294967295"/>
          </p:nvPr>
        </p:nvSpPr>
        <p:spPr>
          <a:xfrm>
            <a:off x="6353863" y="4201500"/>
            <a:ext cx="1869900" cy="9420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dirty="0">
                <a:solidFill>
                  <a:schemeClr val="tx1"/>
                </a:solidFill>
                <a:latin typeface="Calibri"/>
                <a:ea typeface="Calibri"/>
                <a:cs typeface="Calibri"/>
                <a:sym typeface="Calibri"/>
              </a:rPr>
              <a:t>Working hours calculation</a:t>
            </a:r>
            <a:endParaRPr sz="1400" b="1" dirty="0">
              <a:solidFill>
                <a:schemeClr val="tx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619C857-9686-FC53-D813-84A2239791D5}"/>
              </a:ext>
            </a:extLst>
          </p:cNvPr>
          <p:cNvPicPr>
            <a:picLocks noChangeAspect="1"/>
          </p:cNvPicPr>
          <p:nvPr/>
        </p:nvPicPr>
        <p:blipFill>
          <a:blip r:embed="rId3"/>
          <a:stretch>
            <a:fillRect/>
          </a:stretch>
        </p:blipFill>
        <p:spPr>
          <a:xfrm>
            <a:off x="3565325" y="1061269"/>
            <a:ext cx="1869775" cy="3140229"/>
          </a:xfrm>
          <a:prstGeom prst="rect">
            <a:avLst/>
          </a:prstGeom>
        </p:spPr>
      </p:pic>
      <p:pic>
        <p:nvPicPr>
          <p:cNvPr id="5" name="Picture 4">
            <a:extLst>
              <a:ext uri="{FF2B5EF4-FFF2-40B4-BE49-F238E27FC236}">
                <a16:creationId xmlns:a16="http://schemas.microsoft.com/office/drawing/2014/main" id="{C4805460-B49D-67C1-4C7F-3D6D2522B8B6}"/>
              </a:ext>
            </a:extLst>
          </p:cNvPr>
          <p:cNvPicPr>
            <a:picLocks noChangeAspect="1"/>
          </p:cNvPicPr>
          <p:nvPr/>
        </p:nvPicPr>
        <p:blipFill>
          <a:blip r:embed="rId4"/>
          <a:stretch>
            <a:fillRect/>
          </a:stretch>
        </p:blipFill>
        <p:spPr>
          <a:xfrm>
            <a:off x="6353863" y="1061269"/>
            <a:ext cx="1869900" cy="3140229"/>
          </a:xfrm>
          <a:prstGeom prst="rect">
            <a:avLst/>
          </a:prstGeom>
        </p:spPr>
      </p:pic>
      <p:pic>
        <p:nvPicPr>
          <p:cNvPr id="4" name="Picture 3">
            <a:extLst>
              <a:ext uri="{FF2B5EF4-FFF2-40B4-BE49-F238E27FC236}">
                <a16:creationId xmlns:a16="http://schemas.microsoft.com/office/drawing/2014/main" id="{96E57377-9D46-FBDA-E7CE-9BC1DD32C881}"/>
              </a:ext>
            </a:extLst>
          </p:cNvPr>
          <p:cNvPicPr>
            <a:picLocks noChangeAspect="1"/>
          </p:cNvPicPr>
          <p:nvPr/>
        </p:nvPicPr>
        <p:blipFill>
          <a:blip r:embed="rId5"/>
          <a:stretch>
            <a:fillRect/>
          </a:stretch>
        </p:blipFill>
        <p:spPr>
          <a:xfrm>
            <a:off x="657225" y="1061269"/>
            <a:ext cx="1987801" cy="31402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0" y="0"/>
            <a:ext cx="4836900" cy="1076400"/>
          </a:xfrm>
          <a:prstGeom prst="rect">
            <a:avLst/>
          </a:prstGeom>
          <a:ln>
            <a:solidFill>
              <a:schemeClr val="accent2">
                <a:lumMod val="20000"/>
                <a:lumOff val="80000"/>
              </a:schemeClr>
            </a:solid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3000" b="1">
                <a:solidFill>
                  <a:srgbClr val="000000"/>
                </a:solidFill>
                <a:latin typeface="Calibri"/>
                <a:ea typeface="Calibri"/>
                <a:cs typeface="Calibri"/>
                <a:sym typeface="Calibri"/>
              </a:rPr>
              <a:t>Driver Log Dashboard</a:t>
            </a:r>
            <a:br>
              <a:rPr lang="en" sz="2000" b="1">
                <a:solidFill>
                  <a:schemeClr val="dk2"/>
                </a:solidFill>
                <a:latin typeface="Calibri"/>
                <a:ea typeface="Calibri"/>
                <a:cs typeface="Calibri"/>
                <a:sym typeface="Calibri"/>
              </a:rPr>
            </a:br>
            <a:r>
              <a:rPr lang="en" sz="1200">
                <a:solidFill>
                  <a:srgbClr val="000000"/>
                </a:solidFill>
                <a:latin typeface="Calibri"/>
                <a:ea typeface="Calibri"/>
                <a:cs typeface="Calibri"/>
                <a:sym typeface="Calibri"/>
              </a:rPr>
              <a:t> Make sure your driver stay compliant and productive</a:t>
            </a:r>
            <a:endParaRPr sz="1200">
              <a:solidFill>
                <a:schemeClr val="dk2"/>
              </a:solidFill>
              <a:latin typeface="Calibri"/>
              <a:ea typeface="Calibri"/>
              <a:cs typeface="Calibri"/>
              <a:sym typeface="Calibri"/>
            </a:endParaRPr>
          </a:p>
        </p:txBody>
      </p:sp>
      <p:sp>
        <p:nvSpPr>
          <p:cNvPr id="206" name="Google Shape;206;p20"/>
          <p:cNvSpPr txBox="1">
            <a:spLocks noGrp="1"/>
          </p:cNvSpPr>
          <p:nvPr>
            <p:ph type="title"/>
          </p:nvPr>
        </p:nvSpPr>
        <p:spPr>
          <a:xfrm>
            <a:off x="3521200" y="0"/>
            <a:ext cx="5622900" cy="5143500"/>
          </a:xfrm>
          <a:prstGeom prst="rect">
            <a:avLst/>
          </a:prstGeom>
          <a:ln>
            <a:solidFill>
              <a:schemeClr val="accent2">
                <a:lumMod val="20000"/>
                <a:lumOff val="80000"/>
              </a:schemeClr>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207" name="Google Shape;207;p20"/>
          <p:cNvSpPr txBox="1">
            <a:spLocks noGrp="1"/>
          </p:cNvSpPr>
          <p:nvPr>
            <p:ph type="title"/>
          </p:nvPr>
        </p:nvSpPr>
        <p:spPr>
          <a:xfrm>
            <a:off x="0" y="1158800"/>
            <a:ext cx="3431400" cy="3865200"/>
          </a:xfrm>
          <a:prstGeom prst="rect">
            <a:avLst/>
          </a:prstGeom>
          <a:ln>
            <a:solidFill>
              <a:schemeClr val="accent2">
                <a:lumMod val="20000"/>
                <a:lumOff val="80000"/>
              </a:schemeClr>
            </a:solidFill>
          </a:ln>
        </p:spPr>
        <p:txBody>
          <a:bodyPr spcFirstLastPara="1" wrap="square" lIns="91425" tIns="91425" rIns="91425" bIns="91425" anchor="t" anchorCtr="0">
            <a:normAutofit/>
          </a:bodyPr>
          <a:lstStyle/>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Current status</a:t>
            </a:r>
            <a:br>
              <a:rPr lang="en" sz="1800" b="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View current status and location of your</a:t>
            </a:r>
            <a:br>
              <a:rPr lang="en" sz="111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Driver .</a:t>
            </a:r>
            <a:br>
              <a:rPr lang="en" sz="10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Real-Time Hours</a:t>
            </a:r>
            <a:br>
              <a:rPr lang="en" sz="1800" b="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View real-time hours to avoid violation and </a:t>
            </a:r>
            <a:br>
              <a:rPr lang="en" sz="111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regulatory fines.</a:t>
            </a:r>
            <a:br>
              <a:rPr lang="en" sz="1000" dirty="0">
                <a:solidFill>
                  <a:schemeClr val="dk2"/>
                </a:solidFill>
                <a:latin typeface="Calibri"/>
                <a:ea typeface="Calibri"/>
                <a:cs typeface="Calibri"/>
                <a:sym typeface="Calibri"/>
              </a:rPr>
            </a:br>
            <a:br>
              <a:rPr lang="en" sz="1000" dirty="0">
                <a:solidFill>
                  <a:schemeClr val="dk2"/>
                </a:solidFill>
                <a:latin typeface="Calibri"/>
                <a:ea typeface="Calibri"/>
                <a:cs typeface="Calibri"/>
                <a:sym typeface="Calibri"/>
              </a:rPr>
            </a:br>
            <a:endParaRPr sz="10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Violations </a:t>
            </a:r>
            <a:br>
              <a:rPr lang="en" sz="1800" b="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Monitor violations in real time and</a:t>
            </a:r>
            <a:br>
              <a:rPr lang="en" sz="111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Compliance risk.</a:t>
            </a: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83C4C11-009E-52D7-055A-9F5A4C84D104}"/>
              </a:ext>
            </a:extLst>
          </p:cNvPr>
          <p:cNvPicPr>
            <a:picLocks noChangeAspect="1"/>
          </p:cNvPicPr>
          <p:nvPr/>
        </p:nvPicPr>
        <p:blipFill>
          <a:blip r:embed="rId3"/>
          <a:stretch>
            <a:fillRect/>
          </a:stretch>
        </p:blipFill>
        <p:spPr>
          <a:xfrm>
            <a:off x="3685735" y="1158800"/>
            <a:ext cx="5085471" cy="3075575"/>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04">
          <a:extLst>
            <a:ext uri="{FF2B5EF4-FFF2-40B4-BE49-F238E27FC236}">
              <a16:creationId xmlns:a16="http://schemas.microsoft.com/office/drawing/2014/main" id="{24C47F65-FDBE-430F-6C76-32D3542AD7F4}"/>
            </a:ext>
          </a:extLst>
        </p:cNvPr>
        <p:cNvGrpSpPr/>
        <p:nvPr/>
      </p:nvGrpSpPr>
      <p:grpSpPr>
        <a:xfrm>
          <a:off x="0" y="0"/>
          <a:ext cx="0" cy="0"/>
          <a:chOff x="0" y="0"/>
          <a:chExt cx="0" cy="0"/>
        </a:xfrm>
      </p:grpSpPr>
      <p:sp>
        <p:nvSpPr>
          <p:cNvPr id="205" name="Google Shape;205;p20">
            <a:extLst>
              <a:ext uri="{FF2B5EF4-FFF2-40B4-BE49-F238E27FC236}">
                <a16:creationId xmlns:a16="http://schemas.microsoft.com/office/drawing/2014/main" id="{8E941DAD-4B72-185D-C5FF-0591620D4090}"/>
              </a:ext>
            </a:extLst>
          </p:cNvPr>
          <p:cNvSpPr txBox="1">
            <a:spLocks noGrp="1"/>
          </p:cNvSpPr>
          <p:nvPr>
            <p:ph type="title"/>
          </p:nvPr>
        </p:nvSpPr>
        <p:spPr>
          <a:xfrm>
            <a:off x="4986528" y="73712"/>
            <a:ext cx="4836900" cy="1076400"/>
          </a:xfrm>
          <a:prstGeom prst="rect">
            <a:avLst/>
          </a:prstGeom>
          <a:ln>
            <a:noFill/>
          </a:ln>
        </p:spPr>
        <p:txBody>
          <a:bodyPr spcFirstLastPara="1" wrap="square" lIns="91425" tIns="91425" rIns="91425" bIns="91425" anchor="t" anchorCtr="0">
            <a:normAutofit/>
          </a:bodyPr>
          <a:lstStyle/>
          <a:p>
            <a:pPr lvl="0">
              <a:lnSpc>
                <a:spcPct val="115000"/>
              </a:lnSpc>
              <a:spcAft>
                <a:spcPts val="1200"/>
              </a:spcAft>
            </a:pPr>
            <a:r>
              <a:rPr lang="en" sz="3000" b="1" dirty="0">
                <a:solidFill>
                  <a:srgbClr val="000000"/>
                </a:solidFill>
                <a:latin typeface="Calibri"/>
                <a:ea typeface="Calibri"/>
                <a:cs typeface="Calibri"/>
                <a:sym typeface="Calibri"/>
              </a:rPr>
              <a:t>Driver Details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 </a:t>
            </a:r>
            <a:r>
              <a:rPr lang="en-US" sz="1200" dirty="0">
                <a:solidFill>
                  <a:srgbClr val="000000"/>
                </a:solidFill>
                <a:latin typeface="Calibri"/>
                <a:ea typeface="Calibri"/>
                <a:cs typeface="Calibri"/>
                <a:sym typeface="Calibri"/>
              </a:rPr>
              <a:t>Everything about the driver in one place</a:t>
            </a:r>
            <a:endParaRPr sz="1200" dirty="0">
              <a:solidFill>
                <a:schemeClr val="dk2"/>
              </a:solidFill>
              <a:latin typeface="Calibri"/>
              <a:ea typeface="Calibri"/>
              <a:cs typeface="Calibri"/>
              <a:sym typeface="Calibri"/>
            </a:endParaRPr>
          </a:p>
        </p:txBody>
      </p:sp>
      <p:sp>
        <p:nvSpPr>
          <p:cNvPr id="206" name="Google Shape;206;p20">
            <a:extLst>
              <a:ext uri="{FF2B5EF4-FFF2-40B4-BE49-F238E27FC236}">
                <a16:creationId xmlns:a16="http://schemas.microsoft.com/office/drawing/2014/main" id="{F28A5DA2-E746-AD41-0498-BD5243061E08}"/>
              </a:ext>
            </a:extLst>
          </p:cNvPr>
          <p:cNvSpPr txBox="1">
            <a:spLocks noGrp="1"/>
          </p:cNvSpPr>
          <p:nvPr>
            <p:ph type="title"/>
          </p:nvPr>
        </p:nvSpPr>
        <p:spPr>
          <a:xfrm>
            <a:off x="3521200" y="0"/>
            <a:ext cx="5622900" cy="5143500"/>
          </a:xfrm>
          <a:prstGeom prst="rect">
            <a:avLst/>
          </a:prstGeom>
          <a:ln>
            <a:solidFill>
              <a:schemeClr val="accent2">
                <a:lumMod val="20000"/>
                <a:lumOff val="80000"/>
              </a:schemeClr>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207" name="Google Shape;207;p20">
            <a:extLst>
              <a:ext uri="{FF2B5EF4-FFF2-40B4-BE49-F238E27FC236}">
                <a16:creationId xmlns:a16="http://schemas.microsoft.com/office/drawing/2014/main" id="{BF5D3316-5F92-CF0B-4A2D-BA94E62E8EEF}"/>
              </a:ext>
            </a:extLst>
          </p:cNvPr>
          <p:cNvSpPr txBox="1">
            <a:spLocks noGrp="1"/>
          </p:cNvSpPr>
          <p:nvPr>
            <p:ph type="title"/>
          </p:nvPr>
        </p:nvSpPr>
        <p:spPr>
          <a:xfrm>
            <a:off x="5264270" y="1024687"/>
            <a:ext cx="3431400" cy="3320809"/>
          </a:xfrm>
          <a:prstGeom prst="rect">
            <a:avLst/>
          </a:prstGeom>
          <a:ln>
            <a:solidFill>
              <a:schemeClr val="accent2">
                <a:lumMod val="20000"/>
                <a:lumOff val="80000"/>
              </a:schemeClr>
            </a:solidFill>
          </a:ln>
        </p:spPr>
        <p:txBody>
          <a:bodyPr spcFirstLastPara="1" wrap="square" lIns="91425" tIns="91425" rIns="91425" bIns="91425" anchor="t" anchorCtr="0">
            <a:normAutofit fontScale="90000"/>
          </a:bodyPr>
          <a:lstStyle/>
          <a:p>
            <a:pPr marL="160020" lvl="0">
              <a:lnSpc>
                <a:spcPct val="115000"/>
              </a:lnSpc>
              <a:buClr>
                <a:schemeClr val="tx1"/>
              </a:buClr>
              <a:buSzPct val="66666"/>
            </a:pPr>
            <a:r>
              <a:rPr lang="en" sz="1800" b="1" dirty="0">
                <a:solidFill>
                  <a:srgbClr val="000000"/>
                </a:solidFill>
                <a:latin typeface="Calibri"/>
                <a:ea typeface="Calibri"/>
                <a:cs typeface="Calibri"/>
                <a:sym typeface="Calibri"/>
              </a:rPr>
              <a:t>Hours of Service</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View current status and real-time hours. Available and reset hours are calculated automatically</a:t>
            </a:r>
            <a:br>
              <a:rPr lang="en" sz="10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r>
              <a:rPr lang="en" sz="1800" b="1" dirty="0">
                <a:solidFill>
                  <a:srgbClr val="000000"/>
                </a:solidFill>
                <a:latin typeface="Calibri"/>
                <a:ea typeface="Calibri"/>
                <a:cs typeface="Calibri"/>
                <a:sym typeface="Calibri"/>
              </a:rPr>
              <a:t>Driver Logs</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View current log graph grid and last 14 logs. Click on a log to see log details. Click “More” to view historical logs.</a:t>
            </a:r>
            <a:br>
              <a:rPr lang="en" sz="1000" dirty="0">
                <a:solidFill>
                  <a:schemeClr val="dk2"/>
                </a:solidFill>
                <a:latin typeface="Calibri"/>
                <a:ea typeface="Calibri"/>
                <a:cs typeface="Calibri"/>
                <a:sym typeface="Calibri"/>
              </a:rPr>
            </a:br>
            <a:br>
              <a:rPr lang="en" sz="1000" dirty="0">
                <a:solidFill>
                  <a:schemeClr val="dk2"/>
                </a:solidFill>
                <a:latin typeface="Calibri"/>
                <a:ea typeface="Calibri"/>
                <a:cs typeface="Calibri"/>
                <a:sym typeface="Calibri"/>
              </a:rPr>
            </a:br>
            <a:r>
              <a:rPr lang="en" sz="1800" b="1" dirty="0">
                <a:solidFill>
                  <a:srgbClr val="000000"/>
                </a:solidFill>
                <a:latin typeface="Calibri"/>
                <a:ea typeface="Calibri"/>
                <a:cs typeface="Calibri"/>
                <a:sym typeface="Calibri"/>
              </a:rPr>
              <a:t>Violatuions &amp; Errors</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Monitor violations and errors in real time. View past violations and mitigate compliance risks</a:t>
            </a: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r>
              <a:rPr lang="en" sz="2000" b="1" dirty="0">
                <a:solidFill>
                  <a:srgbClr val="000000"/>
                </a:solidFill>
                <a:latin typeface="Calibri"/>
                <a:ea typeface="Calibri"/>
                <a:cs typeface="Calibri"/>
                <a:sym typeface="Calibri"/>
              </a:rPr>
              <a:t>Details</a:t>
            </a:r>
            <a:br>
              <a:rPr lang="en" sz="2000" b="1" dirty="0">
                <a:solidFill>
                  <a:schemeClr val="dk2"/>
                </a:solidFill>
                <a:latin typeface="Calibri"/>
                <a:ea typeface="Calibri"/>
                <a:cs typeface="Calibri"/>
                <a:sym typeface="Calibri"/>
              </a:rPr>
            </a:br>
            <a:r>
              <a:rPr lang="en-US" sz="1200" dirty="0">
                <a:solidFill>
                  <a:srgbClr val="000000"/>
                </a:solidFill>
                <a:latin typeface="Calibri"/>
                <a:ea typeface="Calibri"/>
                <a:cs typeface="Calibri"/>
                <a:sym typeface="Calibri"/>
              </a:rPr>
              <a:t>View driver contact information, current or last known vehicle and location</a:t>
            </a:r>
            <a:br>
              <a:rPr lang="en" sz="14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5DC73B7-4BAC-35D5-3887-836E83AA594E}"/>
              </a:ext>
            </a:extLst>
          </p:cNvPr>
          <p:cNvPicPr>
            <a:picLocks noChangeAspect="1"/>
          </p:cNvPicPr>
          <p:nvPr/>
        </p:nvPicPr>
        <p:blipFill>
          <a:blip r:embed="rId3"/>
          <a:stretch>
            <a:fillRect/>
          </a:stretch>
        </p:blipFill>
        <p:spPr>
          <a:xfrm>
            <a:off x="365760" y="1430044"/>
            <a:ext cx="4898510" cy="2915452"/>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6559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04">
          <a:extLst>
            <a:ext uri="{FF2B5EF4-FFF2-40B4-BE49-F238E27FC236}">
              <a16:creationId xmlns:a16="http://schemas.microsoft.com/office/drawing/2014/main" id="{E0E3FA63-4947-EF1F-F428-1586BCFDBF61}"/>
            </a:ext>
          </a:extLst>
        </p:cNvPr>
        <p:cNvGrpSpPr/>
        <p:nvPr/>
      </p:nvGrpSpPr>
      <p:grpSpPr>
        <a:xfrm>
          <a:off x="0" y="0"/>
          <a:ext cx="0" cy="0"/>
          <a:chOff x="0" y="0"/>
          <a:chExt cx="0" cy="0"/>
        </a:xfrm>
      </p:grpSpPr>
      <p:sp>
        <p:nvSpPr>
          <p:cNvPr id="205" name="Google Shape;205;p20">
            <a:extLst>
              <a:ext uri="{FF2B5EF4-FFF2-40B4-BE49-F238E27FC236}">
                <a16:creationId xmlns:a16="http://schemas.microsoft.com/office/drawing/2014/main" id="{001E5E67-A5CC-CB63-6810-2D72181616A5}"/>
              </a:ext>
            </a:extLst>
          </p:cNvPr>
          <p:cNvSpPr txBox="1">
            <a:spLocks noGrp="1"/>
          </p:cNvSpPr>
          <p:nvPr>
            <p:ph type="title"/>
          </p:nvPr>
        </p:nvSpPr>
        <p:spPr>
          <a:xfrm>
            <a:off x="0" y="0"/>
            <a:ext cx="9144000" cy="1076400"/>
          </a:xfrm>
          <a:prstGeom prst="rect">
            <a:avLst/>
          </a:prstGeom>
          <a:solidFill>
            <a:srgbClr val="7030A0"/>
          </a:solidFill>
          <a:ln>
            <a:noFill/>
          </a:ln>
        </p:spPr>
        <p:txBody>
          <a:bodyPr spcFirstLastPara="1" wrap="square" lIns="91425" tIns="91425" rIns="91425" bIns="91425" anchor="t" anchorCtr="0">
            <a:normAutofit/>
          </a:bodyPr>
          <a:lstStyle/>
          <a:p>
            <a:pPr lvl="0" algn="ctr">
              <a:lnSpc>
                <a:spcPct val="115000"/>
              </a:lnSpc>
              <a:spcAft>
                <a:spcPts val="1200"/>
              </a:spcAft>
            </a:pPr>
            <a:r>
              <a:rPr lang="en" sz="2000" b="1" dirty="0"/>
              <a:t>Logs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 </a:t>
            </a:r>
            <a:r>
              <a:rPr lang="en-US" sz="1200" b="1" dirty="0"/>
              <a:t>Make sure your drivers stay compliant and productive</a:t>
            </a:r>
            <a:endParaRPr sz="1200" dirty="0">
              <a:solidFill>
                <a:schemeClr val="dk2"/>
              </a:solidFill>
              <a:latin typeface="Calibri"/>
              <a:ea typeface="Calibri"/>
              <a:cs typeface="Calibri"/>
              <a:sym typeface="Calibri"/>
            </a:endParaRPr>
          </a:p>
        </p:txBody>
      </p:sp>
      <p:sp>
        <p:nvSpPr>
          <p:cNvPr id="206" name="Google Shape;206;p20">
            <a:extLst>
              <a:ext uri="{FF2B5EF4-FFF2-40B4-BE49-F238E27FC236}">
                <a16:creationId xmlns:a16="http://schemas.microsoft.com/office/drawing/2014/main" id="{DE26EC50-756B-6C60-8263-2FFC3D51BA2F}"/>
              </a:ext>
            </a:extLst>
          </p:cNvPr>
          <p:cNvSpPr txBox="1">
            <a:spLocks noGrp="1"/>
          </p:cNvSpPr>
          <p:nvPr>
            <p:ph type="title"/>
          </p:nvPr>
        </p:nvSpPr>
        <p:spPr>
          <a:xfrm>
            <a:off x="5176006" y="1076400"/>
            <a:ext cx="3968093" cy="4067100"/>
          </a:xfrm>
          <a:prstGeom prst="rect">
            <a:avLst/>
          </a:prstGeom>
          <a:ln>
            <a:solidFill>
              <a:schemeClr val="accent2">
                <a:lumMod val="20000"/>
                <a:lumOff val="80000"/>
              </a:schemeClr>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207" name="Google Shape;207;p20">
            <a:extLst>
              <a:ext uri="{FF2B5EF4-FFF2-40B4-BE49-F238E27FC236}">
                <a16:creationId xmlns:a16="http://schemas.microsoft.com/office/drawing/2014/main" id="{AB572FA1-3609-1185-E641-6BA563E838F3}"/>
              </a:ext>
            </a:extLst>
          </p:cNvPr>
          <p:cNvSpPr txBox="1">
            <a:spLocks noGrp="1"/>
          </p:cNvSpPr>
          <p:nvPr>
            <p:ph type="title"/>
          </p:nvPr>
        </p:nvSpPr>
        <p:spPr>
          <a:xfrm>
            <a:off x="5360566" y="1597081"/>
            <a:ext cx="3431400" cy="3865200"/>
          </a:xfrm>
          <a:prstGeom prst="rect">
            <a:avLst/>
          </a:prstGeom>
          <a:ln>
            <a:solidFill>
              <a:schemeClr val="accent2">
                <a:lumMod val="20000"/>
                <a:lumOff val="80000"/>
              </a:schemeClr>
            </a:solidFill>
          </a:ln>
        </p:spPr>
        <p:txBody>
          <a:bodyPr spcFirstLastPara="1" wrap="square" lIns="91425" tIns="91425" rIns="91425" bIns="91425" anchor="t" anchorCtr="0">
            <a:normAutofit/>
          </a:bodyPr>
          <a:lstStyle/>
          <a:p>
            <a:pPr marL="457200" lvl="0" indent="-297180">
              <a:lnSpc>
                <a:spcPct val="115000"/>
              </a:lnSpc>
              <a:buClr>
                <a:schemeClr val="tx1"/>
              </a:buClr>
              <a:buSzPct val="66666"/>
              <a:buFont typeface="Wingdings" panose="05000000000000000000" pitchFamily="2" charset="2"/>
              <a:buChar char="Ø"/>
            </a:pPr>
            <a:r>
              <a:rPr lang="en-US" sz="1800" b="1" dirty="0">
                <a:solidFill>
                  <a:schemeClr val="tx1"/>
                </a:solidFill>
                <a:latin typeface="Calibri"/>
                <a:ea typeface="Calibri"/>
                <a:cs typeface="Calibri"/>
                <a:sym typeface="Calibri"/>
              </a:rPr>
              <a:t>View Logs</a:t>
            </a:r>
            <a:br>
              <a:rPr lang="en" sz="1800" b="1" dirty="0">
                <a:solidFill>
                  <a:schemeClr val="dk2"/>
                </a:solidFill>
                <a:latin typeface="Calibri"/>
                <a:ea typeface="Calibri"/>
                <a:cs typeface="Calibri"/>
                <a:sym typeface="Calibri"/>
              </a:rPr>
            </a:br>
            <a:r>
              <a:rPr lang="en-US" sz="1000" dirty="0">
                <a:solidFill>
                  <a:schemeClr val="tx1"/>
                </a:solidFill>
                <a:latin typeface="Calibri"/>
                <a:ea typeface="Calibri"/>
                <a:cs typeface="Calibri"/>
                <a:sym typeface="Calibri"/>
              </a:rPr>
              <a:t>View all current and past logs up to six months</a:t>
            </a:r>
            <a:br>
              <a:rPr lang="en" sz="10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457200" lvl="0" indent="-297180">
              <a:lnSpc>
                <a:spcPct val="115000"/>
              </a:lnSpc>
              <a:buClr>
                <a:schemeClr val="tx1"/>
              </a:buClr>
              <a:buSzPct val="66666"/>
              <a:buFont typeface="Wingdings" panose="05000000000000000000" pitchFamily="2" charset="2"/>
              <a:buChar char="Ø"/>
            </a:pPr>
            <a:r>
              <a:rPr lang="en-US" sz="1800" b="1" dirty="0">
                <a:solidFill>
                  <a:schemeClr val="tx1"/>
                </a:solidFill>
                <a:sym typeface="Calibri"/>
              </a:rPr>
              <a:t>Filter</a:t>
            </a:r>
            <a:br>
              <a:rPr lang="en" sz="1800" b="1" dirty="0">
                <a:solidFill>
                  <a:schemeClr val="dk2"/>
                </a:solidFill>
                <a:latin typeface="Calibri"/>
                <a:ea typeface="Calibri"/>
                <a:cs typeface="Calibri"/>
                <a:sym typeface="Calibri"/>
              </a:rPr>
            </a:br>
            <a:r>
              <a:rPr lang="en-US" sz="1000" dirty="0">
                <a:solidFill>
                  <a:schemeClr val="tx1"/>
                </a:solidFill>
                <a:sym typeface="Calibri"/>
              </a:rPr>
              <a:t>Filter by date or driver</a:t>
            </a:r>
            <a:br>
              <a:rPr lang="en" sz="1000" dirty="0">
                <a:solidFill>
                  <a:schemeClr val="dk2"/>
                </a:solidFill>
                <a:latin typeface="Calibri"/>
                <a:ea typeface="Calibri"/>
                <a:cs typeface="Calibri"/>
                <a:sym typeface="Calibri"/>
              </a:rPr>
            </a:br>
            <a:endParaRPr sz="1000" dirty="0">
              <a:solidFill>
                <a:schemeClr val="dk2"/>
              </a:solidFill>
              <a:latin typeface="Calibri"/>
              <a:ea typeface="Calibri"/>
              <a:cs typeface="Calibri"/>
              <a:sym typeface="Calibri"/>
            </a:endParaRPr>
          </a:p>
          <a:p>
            <a:pPr marL="457200" lvl="0" indent="-297180">
              <a:lnSpc>
                <a:spcPct val="115000"/>
              </a:lnSpc>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Violations </a:t>
            </a:r>
            <a:br>
              <a:rPr lang="en" sz="1800" b="1" dirty="0">
                <a:solidFill>
                  <a:schemeClr val="dk2"/>
                </a:solidFill>
                <a:latin typeface="Calibri"/>
                <a:ea typeface="Calibri"/>
                <a:cs typeface="Calibri"/>
                <a:sym typeface="Calibri"/>
              </a:rPr>
            </a:br>
            <a:r>
              <a:rPr lang="en-US" sz="1200" dirty="0">
                <a:solidFill>
                  <a:schemeClr val="tx1"/>
                </a:solidFill>
                <a:latin typeface="Calibri"/>
                <a:ea typeface="Calibri"/>
                <a:cs typeface="Calibri"/>
                <a:sym typeface="Calibri"/>
              </a:rPr>
              <a:t> Monitor violations in real time</a:t>
            </a: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38E7F4D-D95C-04AB-5970-F1613D845D6D}"/>
              </a:ext>
            </a:extLst>
          </p:cNvPr>
          <p:cNvPicPr>
            <a:picLocks noChangeAspect="1"/>
          </p:cNvPicPr>
          <p:nvPr/>
        </p:nvPicPr>
        <p:blipFill>
          <a:blip r:embed="rId3"/>
          <a:stretch>
            <a:fillRect/>
          </a:stretch>
        </p:blipFill>
        <p:spPr>
          <a:xfrm>
            <a:off x="520505" y="1597081"/>
            <a:ext cx="4896233" cy="3066756"/>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6167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DC"/>
        </a:solidFill>
        <a:effectLst/>
      </p:bgPr>
    </p:bg>
    <p:spTree>
      <p:nvGrpSpPr>
        <p:cNvPr id="1" name="Shape 204">
          <a:extLst>
            <a:ext uri="{FF2B5EF4-FFF2-40B4-BE49-F238E27FC236}">
              <a16:creationId xmlns:a16="http://schemas.microsoft.com/office/drawing/2014/main" id="{97729C63-54CF-D8B0-36B8-6708F303D3C9}"/>
            </a:ext>
          </a:extLst>
        </p:cNvPr>
        <p:cNvGrpSpPr/>
        <p:nvPr/>
      </p:nvGrpSpPr>
      <p:grpSpPr>
        <a:xfrm>
          <a:off x="0" y="0"/>
          <a:ext cx="0" cy="0"/>
          <a:chOff x="0" y="0"/>
          <a:chExt cx="0" cy="0"/>
        </a:xfrm>
      </p:grpSpPr>
      <p:sp>
        <p:nvSpPr>
          <p:cNvPr id="205" name="Google Shape;205;p20">
            <a:extLst>
              <a:ext uri="{FF2B5EF4-FFF2-40B4-BE49-F238E27FC236}">
                <a16:creationId xmlns:a16="http://schemas.microsoft.com/office/drawing/2014/main" id="{E9B220EC-0414-1B40-0D9E-BF8192466D64}"/>
              </a:ext>
            </a:extLst>
          </p:cNvPr>
          <p:cNvSpPr txBox="1">
            <a:spLocks noGrp="1"/>
          </p:cNvSpPr>
          <p:nvPr>
            <p:ph type="title"/>
          </p:nvPr>
        </p:nvSpPr>
        <p:spPr>
          <a:xfrm>
            <a:off x="4986528" y="73712"/>
            <a:ext cx="4836900" cy="1076400"/>
          </a:xfrm>
          <a:prstGeom prst="rect">
            <a:avLst/>
          </a:prstGeom>
          <a:ln>
            <a:solidFill>
              <a:schemeClr val="accent2">
                <a:lumMod val="20000"/>
                <a:lumOff val="80000"/>
              </a:schemeClr>
            </a:solidFill>
          </a:ln>
        </p:spPr>
        <p:txBody>
          <a:bodyPr spcFirstLastPara="1" wrap="square" lIns="91425" tIns="91425" rIns="91425" bIns="91425" anchor="t" anchorCtr="0">
            <a:normAutofit/>
          </a:bodyPr>
          <a:lstStyle/>
          <a:p>
            <a:pPr lvl="0">
              <a:lnSpc>
                <a:spcPct val="115000"/>
              </a:lnSpc>
              <a:spcAft>
                <a:spcPts val="1200"/>
              </a:spcAft>
            </a:pPr>
            <a:r>
              <a:rPr lang="en" sz="3000" b="1" dirty="0">
                <a:solidFill>
                  <a:srgbClr val="000000"/>
                </a:solidFill>
                <a:latin typeface="Calibri"/>
                <a:ea typeface="Calibri"/>
                <a:cs typeface="Calibri"/>
                <a:sym typeface="Calibri"/>
              </a:rPr>
              <a:t>Log Details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 </a:t>
            </a:r>
            <a:r>
              <a:rPr lang="en-US" sz="1200" dirty="0">
                <a:solidFill>
                  <a:srgbClr val="000000"/>
                </a:solidFill>
                <a:latin typeface="Calibri"/>
                <a:ea typeface="Calibri"/>
                <a:cs typeface="Calibri"/>
                <a:sym typeface="Calibri"/>
              </a:rPr>
              <a:t>Log form and events</a:t>
            </a:r>
            <a:endParaRPr sz="1200" dirty="0">
              <a:solidFill>
                <a:schemeClr val="dk2"/>
              </a:solidFill>
              <a:latin typeface="Calibri"/>
              <a:ea typeface="Calibri"/>
              <a:cs typeface="Calibri"/>
              <a:sym typeface="Calibri"/>
            </a:endParaRPr>
          </a:p>
        </p:txBody>
      </p:sp>
      <p:sp>
        <p:nvSpPr>
          <p:cNvPr id="206" name="Google Shape;206;p20">
            <a:extLst>
              <a:ext uri="{FF2B5EF4-FFF2-40B4-BE49-F238E27FC236}">
                <a16:creationId xmlns:a16="http://schemas.microsoft.com/office/drawing/2014/main" id="{E7EB1F73-1C7B-1965-F85B-7646C408FCA6}"/>
              </a:ext>
            </a:extLst>
          </p:cNvPr>
          <p:cNvSpPr txBox="1">
            <a:spLocks noGrp="1"/>
          </p:cNvSpPr>
          <p:nvPr>
            <p:ph type="title"/>
          </p:nvPr>
        </p:nvSpPr>
        <p:spPr>
          <a:xfrm>
            <a:off x="3521200" y="0"/>
            <a:ext cx="5622900" cy="5143500"/>
          </a:xfrm>
          <a:prstGeom prst="rect">
            <a:avLst/>
          </a:prstGeom>
          <a:ln>
            <a:solidFill>
              <a:schemeClr val="accent2">
                <a:lumMod val="20000"/>
                <a:lumOff val="80000"/>
              </a:schemeClr>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207" name="Google Shape;207;p20">
            <a:extLst>
              <a:ext uri="{FF2B5EF4-FFF2-40B4-BE49-F238E27FC236}">
                <a16:creationId xmlns:a16="http://schemas.microsoft.com/office/drawing/2014/main" id="{D04FC4B2-46D1-3DFF-4C18-145113DB6E0E}"/>
              </a:ext>
            </a:extLst>
          </p:cNvPr>
          <p:cNvSpPr txBox="1">
            <a:spLocks noGrp="1"/>
          </p:cNvSpPr>
          <p:nvPr>
            <p:ph type="title"/>
          </p:nvPr>
        </p:nvSpPr>
        <p:spPr>
          <a:xfrm>
            <a:off x="5264270" y="1024688"/>
            <a:ext cx="3431400" cy="3865200"/>
          </a:xfrm>
          <a:prstGeom prst="rect">
            <a:avLst/>
          </a:prstGeom>
          <a:ln>
            <a:solidFill>
              <a:schemeClr val="accent2">
                <a:lumMod val="20000"/>
                <a:lumOff val="80000"/>
              </a:schemeClr>
            </a:solidFill>
          </a:ln>
        </p:spPr>
        <p:txBody>
          <a:bodyPr spcFirstLastPara="1" wrap="square" lIns="91425" tIns="91425" rIns="91425" bIns="91425" anchor="t" anchorCtr="0">
            <a:normAutofit fontScale="90000"/>
          </a:bodyPr>
          <a:lstStyle/>
          <a:p>
            <a:pPr marL="160020" lvl="0">
              <a:lnSpc>
                <a:spcPct val="115000"/>
              </a:lnSpc>
              <a:buClr>
                <a:schemeClr val="dk2"/>
              </a:buClr>
              <a:buSzPct val="66666"/>
            </a:pPr>
            <a:r>
              <a:rPr lang="en" sz="1800" b="1" dirty="0">
                <a:solidFill>
                  <a:srgbClr val="000000"/>
                </a:solidFill>
                <a:latin typeface="Calibri"/>
                <a:ea typeface="Calibri"/>
                <a:cs typeface="Calibri"/>
                <a:sym typeface="Calibri"/>
              </a:rPr>
              <a:t>Log Form</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Form and manner errors are displayed automatically</a:t>
            </a:r>
            <a:br>
              <a:rPr lang="en" sz="10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r>
              <a:rPr lang="en-US" sz="1800" b="1" dirty="0">
                <a:solidFill>
                  <a:srgbClr val="000000"/>
                </a:solidFill>
                <a:latin typeface="Calibri"/>
                <a:ea typeface="Calibri"/>
                <a:cs typeface="Calibri"/>
                <a:sym typeface="Calibri"/>
              </a:rPr>
              <a:t>Vehicles &amp; Trailers</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 View vehicle &amp; trailer information. Check shipping documents numbers</a:t>
            </a:r>
            <a:br>
              <a:rPr lang="en" sz="1000" dirty="0">
                <a:solidFill>
                  <a:schemeClr val="dk2"/>
                </a:solidFill>
                <a:latin typeface="Calibri"/>
                <a:ea typeface="Calibri"/>
                <a:cs typeface="Calibri"/>
                <a:sym typeface="Calibri"/>
              </a:rPr>
            </a:br>
            <a:br>
              <a:rPr lang="en" sz="1000" dirty="0">
                <a:solidFill>
                  <a:schemeClr val="dk2"/>
                </a:solidFill>
                <a:latin typeface="Calibri"/>
                <a:ea typeface="Calibri"/>
                <a:cs typeface="Calibri"/>
                <a:sym typeface="Calibri"/>
              </a:rPr>
            </a:br>
            <a:r>
              <a:rPr lang="en-US" sz="1800" b="1" dirty="0">
                <a:solidFill>
                  <a:srgbClr val="000000"/>
                </a:solidFill>
                <a:latin typeface="Calibri"/>
                <a:ea typeface="Calibri"/>
                <a:cs typeface="Calibri"/>
                <a:sym typeface="Calibri"/>
              </a:rPr>
              <a:t>Log Events</a:t>
            </a:r>
            <a:br>
              <a:rPr lang="en" sz="1800" b="1" dirty="0">
                <a:solidFill>
                  <a:srgbClr val="000000"/>
                </a:solidFill>
                <a:latin typeface="Calibri"/>
                <a:ea typeface="Calibri"/>
                <a:cs typeface="Calibri"/>
                <a:sym typeface="Calibri"/>
              </a:rPr>
            </a:br>
            <a:r>
              <a:rPr lang="en-US" sz="1111" dirty="0">
                <a:solidFill>
                  <a:srgbClr val="000000"/>
                </a:solidFill>
                <a:latin typeface="Calibri"/>
                <a:ea typeface="Calibri"/>
                <a:cs typeface="Calibri"/>
                <a:sym typeface="Calibri"/>
              </a:rPr>
              <a:t>Check log events. Click on event to suggest an edit. Click “+” to suggest to add an event</a:t>
            </a: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r>
              <a:rPr lang="en-US" sz="2000" b="1" dirty="0">
                <a:solidFill>
                  <a:srgbClr val="000000"/>
                </a:solidFill>
                <a:latin typeface="Calibri"/>
                <a:ea typeface="Calibri"/>
                <a:cs typeface="Calibri"/>
                <a:sym typeface="Calibri"/>
              </a:rPr>
              <a:t>Log Date</a:t>
            </a:r>
            <a:br>
              <a:rPr lang="en" sz="2000" b="1" dirty="0">
                <a:solidFill>
                  <a:schemeClr val="dk2"/>
                </a:solidFill>
                <a:latin typeface="Calibri"/>
                <a:ea typeface="Calibri"/>
                <a:cs typeface="Calibri"/>
                <a:sym typeface="Calibri"/>
              </a:rPr>
            </a:br>
            <a:r>
              <a:rPr lang="en-US" sz="1200" dirty="0">
                <a:solidFill>
                  <a:srgbClr val="000000"/>
                </a:solidFill>
                <a:latin typeface="Calibri"/>
                <a:ea typeface="Calibri"/>
                <a:cs typeface="Calibri"/>
                <a:sym typeface="Calibri"/>
              </a:rPr>
              <a:t>Click on a calendar in the top right corner to change a date or click “&lt;-&gt;” to switch between logs</a:t>
            </a:r>
            <a:br>
              <a:rPr lang="en" sz="14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1398EB2-E940-72EE-A1E4-F5C7D3B8486D}"/>
              </a:ext>
            </a:extLst>
          </p:cNvPr>
          <p:cNvPicPr>
            <a:picLocks noChangeAspect="1"/>
          </p:cNvPicPr>
          <p:nvPr/>
        </p:nvPicPr>
        <p:blipFill>
          <a:blip r:embed="rId3"/>
          <a:stretch>
            <a:fillRect/>
          </a:stretch>
        </p:blipFill>
        <p:spPr>
          <a:xfrm>
            <a:off x="397611" y="1412733"/>
            <a:ext cx="4673324" cy="3214533"/>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2026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25" y="0"/>
            <a:ext cx="9144000" cy="882300"/>
          </a:xfrm>
          <a:prstGeom prst="rect">
            <a:avLst/>
          </a:prstGeom>
          <a:solidFill>
            <a:srgbClr val="957130"/>
          </a:solidFill>
          <a:ln>
            <a:solidFill>
              <a:srgbClr val="957130"/>
            </a:solid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3000" b="1" dirty="0">
                <a:solidFill>
                  <a:schemeClr val="bg1"/>
                </a:solidFill>
              </a:rPr>
              <a:t>Main Features</a:t>
            </a:r>
            <a:br>
              <a:rPr lang="en" sz="3000" b="1" dirty="0">
                <a:solidFill>
                  <a:schemeClr val="lt1"/>
                </a:solidFill>
              </a:rPr>
            </a:br>
            <a:r>
              <a:rPr lang="en" sz="1000" b="1" dirty="0">
                <a:solidFill>
                  <a:schemeClr val="bg1"/>
                </a:solidFill>
              </a:rPr>
              <a:t>ELD Compliance and much more</a:t>
            </a:r>
            <a:endParaRPr sz="1000" b="1" dirty="0">
              <a:solidFill>
                <a:schemeClr val="bg1"/>
              </a:solidFill>
            </a:endParaRPr>
          </a:p>
        </p:txBody>
      </p:sp>
      <p:sp>
        <p:nvSpPr>
          <p:cNvPr id="142" name="Google Shape;142;p14"/>
          <p:cNvSpPr txBox="1">
            <a:spLocks noGrp="1"/>
          </p:cNvSpPr>
          <p:nvPr>
            <p:ph type="title"/>
          </p:nvPr>
        </p:nvSpPr>
        <p:spPr>
          <a:xfrm>
            <a:off x="0" y="3820250"/>
            <a:ext cx="4500600" cy="403500"/>
          </a:xfrm>
          <a:prstGeom prst="rect">
            <a:avLst/>
          </a:prstGeom>
          <a:ln>
            <a:solidFill>
              <a:schemeClr val="accent2">
                <a:lumMod val="20000"/>
                <a:lumOff val="80000"/>
              </a:schemeClr>
            </a:solid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solidFill>
                  <a:srgbClr val="000000"/>
                </a:solidFill>
              </a:rPr>
              <a:t> </a:t>
            </a:r>
            <a:endParaRPr dirty="0"/>
          </a:p>
        </p:txBody>
      </p:sp>
      <p:sp>
        <p:nvSpPr>
          <p:cNvPr id="143" name="Google Shape;143;p14"/>
          <p:cNvSpPr txBox="1">
            <a:spLocks noGrp="1"/>
          </p:cNvSpPr>
          <p:nvPr>
            <p:ph type="title"/>
          </p:nvPr>
        </p:nvSpPr>
        <p:spPr>
          <a:xfrm>
            <a:off x="0" y="882299"/>
            <a:ext cx="4572000" cy="1262581"/>
          </a:xfrm>
          <a:prstGeom prst="rect">
            <a:avLst/>
          </a:prstGeom>
          <a:ln>
            <a:solidFill>
              <a:schemeClr val="accent2">
                <a:lumMod val="20000"/>
                <a:lumOff val="80000"/>
              </a:schemeClr>
            </a:solidFill>
          </a:ln>
        </p:spPr>
        <p:txBody>
          <a:bodyPr spcFirstLastPara="1" wrap="square" lIns="91425" tIns="91425" rIns="91425" bIns="91425" anchor="ctr" anchorCtr="0">
            <a:normAutofit/>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Automatic HOS</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Automatic hours of service calculation and violation alerts.</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Automatic recording of driving time ,miles and locations.</a:t>
            </a:r>
            <a:endParaRPr sz="1200" dirty="0">
              <a:solidFill>
                <a:schemeClr val="dk2"/>
              </a:solidFill>
              <a:latin typeface="Calibri"/>
              <a:ea typeface="Calibri"/>
              <a:cs typeface="Calibri"/>
              <a:sym typeface="Calibri"/>
            </a:endParaRPr>
          </a:p>
        </p:txBody>
      </p:sp>
      <p:sp>
        <p:nvSpPr>
          <p:cNvPr id="144" name="Google Shape;144;p14"/>
          <p:cNvSpPr txBox="1">
            <a:spLocks noGrp="1"/>
          </p:cNvSpPr>
          <p:nvPr>
            <p:ph type="title"/>
          </p:nvPr>
        </p:nvSpPr>
        <p:spPr>
          <a:xfrm>
            <a:off x="4572000" y="882300"/>
            <a:ext cx="4572000" cy="1308300"/>
          </a:xfrm>
          <a:prstGeom prst="rect">
            <a:avLst/>
          </a:prstGeom>
          <a:ln>
            <a:solidFill>
              <a:srgbClr val="8A2BE2"/>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145" name="Google Shape;145;p14"/>
          <p:cNvSpPr txBox="1">
            <a:spLocks noGrp="1"/>
          </p:cNvSpPr>
          <p:nvPr>
            <p:ph type="title"/>
          </p:nvPr>
        </p:nvSpPr>
        <p:spPr>
          <a:xfrm>
            <a:off x="0" y="2190600"/>
            <a:ext cx="4572000" cy="611940"/>
          </a:xfrm>
          <a:prstGeom prst="rect">
            <a:avLst/>
          </a:prstGeom>
          <a:ln>
            <a:solidFill>
              <a:schemeClr val="accent2">
                <a:lumMod val="20000"/>
                <a:lumOff val="80000"/>
              </a:schemeClr>
            </a:solidFill>
          </a:ln>
        </p:spPr>
        <p:txBody>
          <a:bodyPr spcFirstLastPara="1" wrap="square" lIns="91425" tIns="91425" rIns="91425" bIns="91425" anchor="ctr" anchorCtr="0">
            <a:normAutofit fontScale="90000"/>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DOT Inspection Mode</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Simply show logs on your phone or tablet.</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No printer needed.</a:t>
            </a:r>
            <a:endParaRPr sz="1200" dirty="0">
              <a:solidFill>
                <a:schemeClr val="dk2"/>
              </a:solidFill>
              <a:latin typeface="Calibri"/>
              <a:ea typeface="Calibri"/>
              <a:cs typeface="Calibri"/>
              <a:sym typeface="Calibri"/>
            </a:endParaRPr>
          </a:p>
        </p:txBody>
      </p:sp>
      <p:sp>
        <p:nvSpPr>
          <p:cNvPr id="146" name="Google Shape;146;p14"/>
          <p:cNvSpPr txBox="1">
            <a:spLocks noGrp="1"/>
          </p:cNvSpPr>
          <p:nvPr>
            <p:ph type="title"/>
          </p:nvPr>
        </p:nvSpPr>
        <p:spPr>
          <a:xfrm>
            <a:off x="0" y="3277772"/>
            <a:ext cx="4572000" cy="611940"/>
          </a:xfrm>
          <a:prstGeom prst="rect">
            <a:avLst/>
          </a:prstGeom>
          <a:ln>
            <a:solidFill>
              <a:schemeClr val="accent2">
                <a:lumMod val="20000"/>
                <a:lumOff val="80000"/>
              </a:schemeClr>
            </a:solidFill>
          </a:ln>
        </p:spPr>
        <p:txBody>
          <a:bodyPr spcFirstLastPara="1" wrap="square" lIns="91425" tIns="91425" rIns="91425" bIns="91425" anchor="ctr" anchorCtr="0">
            <a:normAutofit fontScale="90000"/>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Electronic DVIR</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Vehicle inspection reports are created and </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Submitted in seconds.</a:t>
            </a:r>
            <a:endParaRPr sz="1200" dirty="0">
              <a:solidFill>
                <a:schemeClr val="dk2"/>
              </a:solidFill>
              <a:latin typeface="Calibri"/>
              <a:ea typeface="Calibri"/>
              <a:cs typeface="Calibri"/>
              <a:sym typeface="Calibri"/>
            </a:endParaRPr>
          </a:p>
        </p:txBody>
      </p:sp>
      <p:sp>
        <p:nvSpPr>
          <p:cNvPr id="147" name="Google Shape;147;p14"/>
          <p:cNvSpPr txBox="1">
            <a:spLocks noGrp="1"/>
          </p:cNvSpPr>
          <p:nvPr>
            <p:ph type="title"/>
          </p:nvPr>
        </p:nvSpPr>
        <p:spPr>
          <a:xfrm>
            <a:off x="4572000" y="882300"/>
            <a:ext cx="4572000" cy="1308300"/>
          </a:xfrm>
          <a:prstGeom prst="rect">
            <a:avLst/>
          </a:prstGeom>
          <a:ln>
            <a:solidFill>
              <a:schemeClr val="accent2">
                <a:lumMod val="20000"/>
                <a:lumOff val="80000"/>
              </a:schemeClr>
            </a:solidFill>
          </a:ln>
        </p:spPr>
        <p:txBody>
          <a:bodyPr spcFirstLastPara="1" wrap="square" lIns="91425" tIns="91425" rIns="91425" bIns="91425" anchor="ctr" anchorCtr="0">
            <a:normAutofit/>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Compliance Monitoring</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Monitor your driver’s hours of service log and DVIRs.</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Receive alerts to prevent violations.</a:t>
            </a:r>
            <a:endParaRPr sz="1200" dirty="0">
              <a:solidFill>
                <a:schemeClr val="dk2"/>
              </a:solidFill>
              <a:latin typeface="Calibri"/>
              <a:ea typeface="Calibri"/>
              <a:cs typeface="Calibri"/>
              <a:sym typeface="Calibri"/>
            </a:endParaRPr>
          </a:p>
        </p:txBody>
      </p:sp>
      <p:sp>
        <p:nvSpPr>
          <p:cNvPr id="148" name="Google Shape;148;p14"/>
          <p:cNvSpPr txBox="1">
            <a:spLocks noGrp="1"/>
          </p:cNvSpPr>
          <p:nvPr>
            <p:ph type="title"/>
          </p:nvPr>
        </p:nvSpPr>
        <p:spPr>
          <a:xfrm>
            <a:off x="4572000" y="2190600"/>
            <a:ext cx="4572000" cy="762301"/>
          </a:xfrm>
          <a:prstGeom prst="rect">
            <a:avLst/>
          </a:prstGeom>
          <a:ln>
            <a:solidFill>
              <a:schemeClr val="accent2">
                <a:lumMod val="20000"/>
                <a:lumOff val="80000"/>
              </a:schemeClr>
            </a:solidFill>
          </a:ln>
        </p:spPr>
        <p:txBody>
          <a:bodyPr spcFirstLastPara="1" wrap="square" lIns="91425" tIns="91425" rIns="91425" bIns="91425" anchor="ctr" anchorCtr="0">
            <a:normAutofit fontScale="90000"/>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Fleet Tracking</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Track your vehicle in real time and view their </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location history.</a:t>
            </a:r>
            <a:endParaRPr sz="1200" dirty="0">
              <a:solidFill>
                <a:schemeClr val="dk2"/>
              </a:solidFill>
              <a:latin typeface="Calibri"/>
              <a:ea typeface="Calibri"/>
              <a:cs typeface="Calibri"/>
              <a:sym typeface="Calibri"/>
            </a:endParaRPr>
          </a:p>
        </p:txBody>
      </p:sp>
      <p:sp>
        <p:nvSpPr>
          <p:cNvPr id="149" name="Google Shape;149;p14"/>
          <p:cNvSpPr txBox="1">
            <a:spLocks noGrp="1"/>
          </p:cNvSpPr>
          <p:nvPr>
            <p:ph type="title"/>
          </p:nvPr>
        </p:nvSpPr>
        <p:spPr>
          <a:xfrm>
            <a:off x="4572000" y="3498900"/>
            <a:ext cx="4572000" cy="127049"/>
          </a:xfrm>
          <a:prstGeom prst="rect">
            <a:avLst/>
          </a:prstGeom>
          <a:ln>
            <a:solidFill>
              <a:schemeClr val="accent2">
                <a:lumMod val="20000"/>
                <a:lumOff val="80000"/>
              </a:schemeClr>
            </a:solidFill>
          </a:ln>
        </p:spPr>
        <p:txBody>
          <a:bodyPr spcFirstLastPara="1" wrap="square" lIns="91425" tIns="91425" rIns="91425" bIns="91425" anchor="ctr" anchorCtr="0">
            <a:normAutofit fontScale="90000"/>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Access Permission</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Manage permission for fleet managers,compliance,</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Officers,driers,accountants,broker and customers</a:t>
            </a:r>
            <a:endParaRPr sz="1200" dirty="0">
              <a:solidFill>
                <a:schemeClr val="dk2"/>
              </a:solidFill>
              <a:latin typeface="Calibri"/>
              <a:ea typeface="Calibri"/>
              <a:cs typeface="Calibri"/>
              <a:sym typeface="Calibri"/>
            </a:endParaRPr>
          </a:p>
        </p:txBody>
      </p:sp>
      <p:sp>
        <p:nvSpPr>
          <p:cNvPr id="6" name="Google Shape;146;p14">
            <a:extLst>
              <a:ext uri="{FF2B5EF4-FFF2-40B4-BE49-F238E27FC236}">
                <a16:creationId xmlns:a16="http://schemas.microsoft.com/office/drawing/2014/main" id="{5DF76512-4106-6915-3752-E54A69F411BD}"/>
              </a:ext>
            </a:extLst>
          </p:cNvPr>
          <p:cNvSpPr txBox="1">
            <a:spLocks/>
          </p:cNvSpPr>
          <p:nvPr/>
        </p:nvSpPr>
        <p:spPr>
          <a:xfrm>
            <a:off x="4571875" y="4168427"/>
            <a:ext cx="4572000" cy="611940"/>
          </a:xfrm>
          <a:prstGeom prst="rect">
            <a:avLst/>
          </a:prstGeom>
          <a:noFill/>
          <a:ln>
            <a:solidFill>
              <a:schemeClr val="accent2">
                <a:lumMod val="20000"/>
                <a:lumOff val="80000"/>
              </a:schemeClr>
            </a:solidFill>
          </a:ln>
        </p:spPr>
        <p:txBody>
          <a:bodyPr spcFirstLastPara="1" wrap="square" lIns="91425" tIns="91425" rIns="91425" bIns="91425" anchor="ctr"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marL="457200" indent="-342900">
              <a:buClr>
                <a:schemeClr val="tx1"/>
              </a:buClr>
              <a:buSzPts val="1800"/>
              <a:buFont typeface="Wingdings" panose="05000000000000000000" pitchFamily="2" charset="2"/>
              <a:buChar char="Ø"/>
            </a:pPr>
            <a:r>
              <a:rPr lang="en-US" sz="1800" b="1" dirty="0">
                <a:solidFill>
                  <a:srgbClr val="000000"/>
                </a:solidFill>
                <a:latin typeface="Calibri"/>
                <a:ea typeface="Calibri"/>
                <a:cs typeface="Calibri"/>
                <a:sym typeface="Calibri"/>
              </a:rPr>
              <a:t>IFTA reporting</a:t>
            </a:r>
            <a:br>
              <a:rPr lang="en-US" sz="1800" b="1" dirty="0">
                <a:latin typeface="Calibri"/>
                <a:ea typeface="Calibri"/>
                <a:cs typeface="Calibri"/>
                <a:sym typeface="Calibri"/>
              </a:rPr>
            </a:br>
            <a:r>
              <a:rPr lang="en-US" sz="1200" dirty="0">
                <a:solidFill>
                  <a:srgbClr val="000000"/>
                </a:solidFill>
                <a:latin typeface="Calibri"/>
                <a:ea typeface="Calibri"/>
                <a:cs typeface="Calibri"/>
                <a:sym typeface="Calibri"/>
              </a:rPr>
              <a:t> Automatic IFTA state mileage reporting saves you time and money</a:t>
            </a:r>
            <a:endParaRPr lang="en-US" sz="1200" dirty="0">
              <a:solidFill>
                <a:schemeClr val="dk2"/>
              </a:solidFill>
              <a:latin typeface="Calibri"/>
              <a:ea typeface="Calibri"/>
              <a:cs typeface="Calibri"/>
              <a:sym typeface="Calibri"/>
            </a:endParaRPr>
          </a:p>
        </p:txBody>
      </p:sp>
      <p:sp>
        <p:nvSpPr>
          <p:cNvPr id="7" name="Google Shape;146;p14">
            <a:extLst>
              <a:ext uri="{FF2B5EF4-FFF2-40B4-BE49-F238E27FC236}">
                <a16:creationId xmlns:a16="http://schemas.microsoft.com/office/drawing/2014/main" id="{9DCC8C3F-1326-F458-36D6-106C26C13BC6}"/>
              </a:ext>
            </a:extLst>
          </p:cNvPr>
          <p:cNvSpPr txBox="1">
            <a:spLocks/>
          </p:cNvSpPr>
          <p:nvPr/>
        </p:nvSpPr>
        <p:spPr>
          <a:xfrm>
            <a:off x="-125" y="4168427"/>
            <a:ext cx="4572000" cy="611940"/>
          </a:xfrm>
          <a:prstGeom prst="rect">
            <a:avLst/>
          </a:prstGeom>
          <a:noFill/>
          <a:ln>
            <a:solidFill>
              <a:schemeClr val="accent2">
                <a:lumMod val="20000"/>
                <a:lumOff val="80000"/>
              </a:schemeClr>
            </a:solidFill>
          </a:ln>
        </p:spPr>
        <p:txBody>
          <a:bodyPr spcFirstLastPara="1" wrap="square" lIns="91425" tIns="91425" rIns="91425" bIns="91425" anchor="ctr"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marL="457200" indent="-342900">
              <a:buClr>
                <a:schemeClr val="tx1"/>
              </a:buClr>
              <a:buSzPts val="1800"/>
              <a:buFont typeface="Wingdings" panose="05000000000000000000" pitchFamily="2" charset="2"/>
              <a:buChar char="Ø"/>
            </a:pPr>
            <a:r>
              <a:rPr lang="en-US" sz="1800" b="1" dirty="0">
                <a:solidFill>
                  <a:srgbClr val="000000"/>
                </a:solidFill>
                <a:latin typeface="Calibri"/>
                <a:ea typeface="Calibri"/>
                <a:cs typeface="Calibri"/>
                <a:sym typeface="Calibri"/>
              </a:rPr>
              <a:t>Multiple HOS Rules</a:t>
            </a:r>
            <a:br>
              <a:rPr lang="en-US" sz="1800" b="1" dirty="0">
                <a:latin typeface="Calibri"/>
                <a:ea typeface="Calibri"/>
                <a:cs typeface="Calibri"/>
                <a:sym typeface="Calibri"/>
              </a:rPr>
            </a:br>
            <a:r>
              <a:rPr lang="en-US" sz="1200" dirty="0">
                <a:solidFill>
                  <a:srgbClr val="000000"/>
                </a:solidFill>
                <a:latin typeface="Calibri"/>
                <a:ea typeface="Calibri"/>
                <a:cs typeface="Calibri"/>
                <a:sym typeface="Calibri"/>
              </a:rPr>
              <a:t>Compliant with multiple HOS rules including Property/Passenger 60-hour/7-day &amp; 70-hour/8-day..</a:t>
            </a:r>
            <a:endParaRPr lang="en-US" sz="1200" dirty="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91">
          <a:extLst>
            <a:ext uri="{FF2B5EF4-FFF2-40B4-BE49-F238E27FC236}">
              <a16:creationId xmlns:a16="http://schemas.microsoft.com/office/drawing/2014/main" id="{229EF021-4CF6-05CA-0A85-1F30606EA11E}"/>
            </a:ext>
          </a:extLst>
        </p:cNvPr>
        <p:cNvGrpSpPr/>
        <p:nvPr/>
      </p:nvGrpSpPr>
      <p:grpSpPr>
        <a:xfrm>
          <a:off x="0" y="0"/>
          <a:ext cx="0" cy="0"/>
          <a:chOff x="0" y="0"/>
          <a:chExt cx="0" cy="0"/>
        </a:xfrm>
      </p:grpSpPr>
      <p:sp>
        <p:nvSpPr>
          <p:cNvPr id="192" name="Google Shape;192;p19">
            <a:extLst>
              <a:ext uri="{FF2B5EF4-FFF2-40B4-BE49-F238E27FC236}">
                <a16:creationId xmlns:a16="http://schemas.microsoft.com/office/drawing/2014/main" id="{CDD7956D-A405-49AE-09B7-CB4E5C9D4479}"/>
              </a:ext>
            </a:extLst>
          </p:cNvPr>
          <p:cNvSpPr txBox="1">
            <a:spLocks noGrp="1"/>
          </p:cNvSpPr>
          <p:nvPr>
            <p:ph type="title" idx="4294967295"/>
          </p:nvPr>
        </p:nvSpPr>
        <p:spPr>
          <a:xfrm>
            <a:off x="-125" y="0"/>
            <a:ext cx="9144000" cy="882300"/>
          </a:xfrm>
          <a:prstGeom prst="rect">
            <a:avLst/>
          </a:prstGeom>
          <a:solidFill>
            <a:srgbClr val="957130"/>
          </a:solidFill>
          <a:ln>
            <a:solidFill>
              <a:srgbClr val="957130"/>
            </a:solidFill>
          </a:ln>
        </p:spPr>
        <p:txBody>
          <a:bodyPr spcFirstLastPara="1" wrap="square" lIns="91425" tIns="91425" rIns="91425" bIns="91425" anchor="t" anchorCtr="0">
            <a:normAutofit/>
          </a:bodyPr>
          <a:lstStyle/>
          <a:p>
            <a:pPr lvl="0" algn="ctr"/>
            <a:r>
              <a:rPr lang="en" sz="3000" b="1" dirty="0">
                <a:solidFill>
                  <a:schemeClr val="lt1"/>
                </a:solidFill>
              </a:rPr>
              <a:t>ELD Components</a:t>
            </a:r>
            <a:br>
              <a:rPr lang="en" sz="3000" b="1" dirty="0">
                <a:solidFill>
                  <a:schemeClr val="lt1"/>
                </a:solidFill>
              </a:rPr>
            </a:br>
            <a:r>
              <a:rPr lang="en-US" sz="1000" b="1" dirty="0"/>
              <a:t>Things You Need To Stay Compliant</a:t>
            </a:r>
            <a:endParaRPr sz="1000" b="1" dirty="0">
              <a:solidFill>
                <a:schemeClr val="lt1"/>
              </a:solidFill>
            </a:endParaRPr>
          </a:p>
        </p:txBody>
      </p:sp>
      <p:sp>
        <p:nvSpPr>
          <p:cNvPr id="193" name="Google Shape;193;p19">
            <a:extLst>
              <a:ext uri="{FF2B5EF4-FFF2-40B4-BE49-F238E27FC236}">
                <a16:creationId xmlns:a16="http://schemas.microsoft.com/office/drawing/2014/main" id="{27210F79-4592-1063-A25D-96452AA7D6EF}"/>
              </a:ext>
            </a:extLst>
          </p:cNvPr>
          <p:cNvSpPr txBox="1">
            <a:spLocks noGrp="1"/>
          </p:cNvSpPr>
          <p:nvPr>
            <p:ph type="title" idx="4294967295"/>
          </p:nvPr>
        </p:nvSpPr>
        <p:spPr>
          <a:xfrm>
            <a:off x="4572000" y="882300"/>
            <a:ext cx="4572000" cy="13083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a:t> </a:t>
            </a:r>
            <a:endParaRPr/>
          </a:p>
        </p:txBody>
      </p:sp>
      <p:sp>
        <p:nvSpPr>
          <p:cNvPr id="194" name="Google Shape;194;p19">
            <a:extLst>
              <a:ext uri="{FF2B5EF4-FFF2-40B4-BE49-F238E27FC236}">
                <a16:creationId xmlns:a16="http://schemas.microsoft.com/office/drawing/2014/main" id="{5B971E24-AC8F-B8EE-C659-20782E4CE609}"/>
              </a:ext>
            </a:extLst>
          </p:cNvPr>
          <p:cNvSpPr txBox="1">
            <a:spLocks noGrp="1"/>
          </p:cNvSpPr>
          <p:nvPr>
            <p:ph type="title" idx="4294967295"/>
          </p:nvPr>
        </p:nvSpPr>
        <p:spPr>
          <a:xfrm>
            <a:off x="0" y="882300"/>
            <a:ext cx="9144000" cy="42612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2"/>
                </a:solidFill>
                <a:latin typeface="Calibri"/>
                <a:ea typeface="Calibri"/>
                <a:cs typeface="Calibri"/>
                <a:sym typeface="Calibri"/>
              </a:rPr>
              <a:t> </a:t>
            </a:r>
            <a:endParaRPr sz="1200" dirty="0">
              <a:solidFill>
                <a:schemeClr val="dk2"/>
              </a:solidFill>
              <a:latin typeface="Calibri"/>
              <a:ea typeface="Calibri"/>
              <a:cs typeface="Calibri"/>
              <a:sym typeface="Calibri"/>
            </a:endParaRPr>
          </a:p>
        </p:txBody>
      </p:sp>
      <p:sp>
        <p:nvSpPr>
          <p:cNvPr id="198" name="Google Shape;198;p19">
            <a:extLst>
              <a:ext uri="{FF2B5EF4-FFF2-40B4-BE49-F238E27FC236}">
                <a16:creationId xmlns:a16="http://schemas.microsoft.com/office/drawing/2014/main" id="{73BAB0F9-8BE7-F1F9-BA09-618F5152B9C3}"/>
              </a:ext>
            </a:extLst>
          </p:cNvPr>
          <p:cNvSpPr txBox="1">
            <a:spLocks noGrp="1"/>
          </p:cNvSpPr>
          <p:nvPr>
            <p:ph type="title" idx="4294967295"/>
          </p:nvPr>
        </p:nvSpPr>
        <p:spPr>
          <a:xfrm>
            <a:off x="1097040" y="3509784"/>
            <a:ext cx="1869900" cy="942000"/>
          </a:xfrm>
          <a:prstGeom prst="rect">
            <a:avLst/>
          </a:prstGeom>
          <a:ln>
            <a:noFill/>
          </a:ln>
        </p:spPr>
        <p:txBody>
          <a:bodyPr spcFirstLastPara="1" wrap="square" lIns="91425" tIns="91425" rIns="91425" bIns="91425" anchor="t" anchorCtr="0">
            <a:noAutofit/>
          </a:bodyPr>
          <a:lstStyle/>
          <a:p>
            <a:pPr lvl="0" algn="ctr"/>
            <a:r>
              <a:rPr lang="en-US" sz="1400" b="1" dirty="0">
                <a:solidFill>
                  <a:schemeClr val="tx1"/>
                </a:solidFill>
                <a:latin typeface="Calibri"/>
                <a:ea typeface="Calibri"/>
                <a:cs typeface="Calibri"/>
                <a:sym typeface="Calibri"/>
              </a:rPr>
              <a:t>Simply plug Electronic Logging Device  into a vehicle ECM port and start recording driving hours and miles automatically.</a:t>
            </a:r>
            <a:endParaRPr sz="1400" b="1" dirty="0">
              <a:solidFill>
                <a:schemeClr val="tx1"/>
              </a:solidFill>
              <a:latin typeface="Calibri"/>
              <a:ea typeface="Calibri"/>
              <a:cs typeface="Calibri"/>
              <a:sym typeface="Calibri"/>
            </a:endParaRPr>
          </a:p>
        </p:txBody>
      </p:sp>
      <p:sp>
        <p:nvSpPr>
          <p:cNvPr id="199" name="Google Shape;199;p19">
            <a:extLst>
              <a:ext uri="{FF2B5EF4-FFF2-40B4-BE49-F238E27FC236}">
                <a16:creationId xmlns:a16="http://schemas.microsoft.com/office/drawing/2014/main" id="{7C4B74F7-0886-A4F3-A07F-A4D913E4C169}"/>
              </a:ext>
            </a:extLst>
          </p:cNvPr>
          <p:cNvSpPr txBox="1">
            <a:spLocks noGrp="1"/>
          </p:cNvSpPr>
          <p:nvPr>
            <p:ph type="title" idx="4294967295"/>
          </p:nvPr>
        </p:nvSpPr>
        <p:spPr>
          <a:xfrm>
            <a:off x="4009979" y="3511488"/>
            <a:ext cx="1869900" cy="942000"/>
          </a:xfrm>
          <a:prstGeom prst="rect">
            <a:avLst/>
          </a:prstGeom>
          <a:ln>
            <a:noFill/>
          </a:ln>
        </p:spPr>
        <p:txBody>
          <a:bodyPr spcFirstLastPara="1" wrap="square" lIns="91425" tIns="91425" rIns="91425" bIns="91425" anchor="t" anchorCtr="0">
            <a:noAutofit/>
          </a:bodyPr>
          <a:lstStyle/>
          <a:p>
            <a:pPr lvl="0" algn="ctr"/>
            <a:r>
              <a:rPr lang="en-US" sz="1400" b="1" dirty="0">
                <a:solidFill>
                  <a:schemeClr val="tx1"/>
                </a:solidFill>
                <a:latin typeface="Calibri"/>
                <a:ea typeface="Calibri"/>
                <a:cs typeface="Calibri"/>
                <a:sym typeface="Calibri"/>
              </a:rPr>
              <a:t>Logbook app connects to Electronic Logging Device via blue-tooth and displays recorded driving time to a driver</a:t>
            </a:r>
            <a:endParaRPr sz="1400" b="1" dirty="0">
              <a:solidFill>
                <a:schemeClr val="tx1"/>
              </a:solidFill>
              <a:latin typeface="Calibri"/>
              <a:ea typeface="Calibri"/>
              <a:cs typeface="Calibri"/>
              <a:sym typeface="Calibri"/>
            </a:endParaRPr>
          </a:p>
        </p:txBody>
      </p:sp>
      <p:sp>
        <p:nvSpPr>
          <p:cNvPr id="200" name="Google Shape;200;p19">
            <a:extLst>
              <a:ext uri="{FF2B5EF4-FFF2-40B4-BE49-F238E27FC236}">
                <a16:creationId xmlns:a16="http://schemas.microsoft.com/office/drawing/2014/main" id="{DB8A6908-5695-4AA4-5B12-C89F1610E40C}"/>
              </a:ext>
            </a:extLst>
          </p:cNvPr>
          <p:cNvSpPr txBox="1">
            <a:spLocks noGrp="1"/>
          </p:cNvSpPr>
          <p:nvPr>
            <p:ph type="title" idx="4294967295"/>
          </p:nvPr>
        </p:nvSpPr>
        <p:spPr>
          <a:xfrm>
            <a:off x="6541648" y="3509784"/>
            <a:ext cx="1869900" cy="942000"/>
          </a:xfrm>
          <a:prstGeom prst="rect">
            <a:avLst/>
          </a:prstGeom>
          <a:ln>
            <a:noFill/>
          </a:ln>
        </p:spPr>
        <p:txBody>
          <a:bodyPr spcFirstLastPara="1" wrap="square" lIns="91425" tIns="91425" rIns="91425" bIns="91425" anchor="t" anchorCtr="0">
            <a:noAutofit/>
          </a:bodyPr>
          <a:lstStyle/>
          <a:p>
            <a:pPr lvl="0" algn="ctr"/>
            <a:r>
              <a:rPr lang="en-US" sz="1400" b="1" dirty="0">
                <a:solidFill>
                  <a:schemeClr val="tx1"/>
                </a:solidFill>
                <a:latin typeface="Calibri"/>
                <a:ea typeface="Calibri"/>
                <a:cs typeface="Calibri"/>
                <a:sym typeface="Calibri"/>
              </a:rPr>
              <a:t>ELD &amp; App work great with most tablets and smartphones. Use your own or purchase devices and data plans from us</a:t>
            </a:r>
            <a:endParaRPr sz="1400" b="1" dirty="0">
              <a:solidFill>
                <a:schemeClr val="tx1"/>
              </a:solidFill>
              <a:latin typeface="Calibri"/>
              <a:ea typeface="Calibri"/>
              <a:cs typeface="Calibri"/>
              <a:sym typeface="Calibri"/>
            </a:endParaRPr>
          </a:p>
        </p:txBody>
      </p:sp>
      <p:sp>
        <p:nvSpPr>
          <p:cNvPr id="2" name="Google Shape;198;p19">
            <a:extLst>
              <a:ext uri="{FF2B5EF4-FFF2-40B4-BE49-F238E27FC236}">
                <a16:creationId xmlns:a16="http://schemas.microsoft.com/office/drawing/2014/main" id="{B98384A4-8C88-CEA6-5970-3F620854A5A5}"/>
              </a:ext>
            </a:extLst>
          </p:cNvPr>
          <p:cNvSpPr txBox="1">
            <a:spLocks/>
          </p:cNvSpPr>
          <p:nvPr/>
        </p:nvSpPr>
        <p:spPr>
          <a:xfrm>
            <a:off x="1097040" y="1316819"/>
            <a:ext cx="1869900" cy="5849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400" b="1" dirty="0">
                <a:solidFill>
                  <a:schemeClr val="tx1"/>
                </a:solidFill>
                <a:latin typeface="Calibri"/>
                <a:ea typeface="Calibri"/>
                <a:cs typeface="Calibri"/>
                <a:sym typeface="Calibri"/>
              </a:rPr>
              <a:t>Logging Device</a:t>
            </a:r>
          </a:p>
        </p:txBody>
      </p:sp>
      <p:sp>
        <p:nvSpPr>
          <p:cNvPr id="4" name="Google Shape;199;p19">
            <a:extLst>
              <a:ext uri="{FF2B5EF4-FFF2-40B4-BE49-F238E27FC236}">
                <a16:creationId xmlns:a16="http://schemas.microsoft.com/office/drawing/2014/main" id="{FBEE90C4-0B91-FB9E-B7A4-96028EDE3219}"/>
              </a:ext>
            </a:extLst>
          </p:cNvPr>
          <p:cNvSpPr txBox="1">
            <a:spLocks/>
          </p:cNvSpPr>
          <p:nvPr/>
        </p:nvSpPr>
        <p:spPr>
          <a:xfrm>
            <a:off x="3857871" y="1316819"/>
            <a:ext cx="1869900" cy="560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400" b="1" dirty="0">
                <a:solidFill>
                  <a:schemeClr val="tx1"/>
                </a:solidFill>
                <a:latin typeface="Calibri"/>
                <a:ea typeface="Calibri"/>
                <a:cs typeface="Calibri"/>
                <a:sym typeface="Calibri"/>
              </a:rPr>
              <a:t>Logbook App</a:t>
            </a:r>
          </a:p>
        </p:txBody>
      </p:sp>
      <p:sp>
        <p:nvSpPr>
          <p:cNvPr id="6" name="Google Shape;200;p19">
            <a:extLst>
              <a:ext uri="{FF2B5EF4-FFF2-40B4-BE49-F238E27FC236}">
                <a16:creationId xmlns:a16="http://schemas.microsoft.com/office/drawing/2014/main" id="{0658A755-4B6F-3AB3-01A7-9DE2B76C8566}"/>
              </a:ext>
            </a:extLst>
          </p:cNvPr>
          <p:cNvSpPr txBox="1">
            <a:spLocks/>
          </p:cNvSpPr>
          <p:nvPr/>
        </p:nvSpPr>
        <p:spPr>
          <a:xfrm>
            <a:off x="6353863" y="1304818"/>
            <a:ext cx="1869900" cy="324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400" b="1" dirty="0">
                <a:solidFill>
                  <a:schemeClr val="tx1"/>
                </a:solidFill>
                <a:latin typeface="Calibri"/>
                <a:ea typeface="Calibri"/>
                <a:cs typeface="Calibri"/>
                <a:sym typeface="Calibri"/>
              </a:rPr>
              <a:t>Tablet/Smartphone</a:t>
            </a:r>
          </a:p>
        </p:txBody>
      </p:sp>
      <p:pic>
        <p:nvPicPr>
          <p:cNvPr id="12" name="Picture 11">
            <a:extLst>
              <a:ext uri="{FF2B5EF4-FFF2-40B4-BE49-F238E27FC236}">
                <a16:creationId xmlns:a16="http://schemas.microsoft.com/office/drawing/2014/main" id="{562AEDCA-4E21-C8A5-C57D-BB5D3BB6D7A7}"/>
              </a:ext>
            </a:extLst>
          </p:cNvPr>
          <p:cNvPicPr>
            <a:picLocks noChangeAspect="1"/>
          </p:cNvPicPr>
          <p:nvPr/>
        </p:nvPicPr>
        <p:blipFill>
          <a:blip r:embed="rId3"/>
          <a:stretch>
            <a:fillRect/>
          </a:stretch>
        </p:blipFill>
        <p:spPr>
          <a:xfrm>
            <a:off x="4283933" y="2100195"/>
            <a:ext cx="1152686" cy="943107"/>
          </a:xfrm>
          <a:prstGeom prst="rect">
            <a:avLst/>
          </a:prstGeom>
          <a:ln w="88900" cap="sq" cmpd="thickThin">
            <a:solidFill>
              <a:srgbClr val="957130"/>
            </a:solidFill>
            <a:prstDash val="solid"/>
            <a:miter lim="800000"/>
          </a:ln>
          <a:effectLst>
            <a:innerShdw blurRad="76200">
              <a:srgbClr val="000000"/>
            </a:innerShdw>
          </a:effectLst>
        </p:spPr>
      </p:pic>
      <p:pic>
        <p:nvPicPr>
          <p:cNvPr id="16" name="Picture 15">
            <a:extLst>
              <a:ext uri="{FF2B5EF4-FFF2-40B4-BE49-F238E27FC236}">
                <a16:creationId xmlns:a16="http://schemas.microsoft.com/office/drawing/2014/main" id="{1BD44D7E-4D6D-F625-D28F-BAE023328656}"/>
              </a:ext>
            </a:extLst>
          </p:cNvPr>
          <p:cNvPicPr>
            <a:picLocks noChangeAspect="1"/>
          </p:cNvPicPr>
          <p:nvPr/>
        </p:nvPicPr>
        <p:blipFill>
          <a:blip r:embed="rId4"/>
          <a:stretch>
            <a:fillRect/>
          </a:stretch>
        </p:blipFill>
        <p:spPr>
          <a:xfrm>
            <a:off x="6750575" y="2104959"/>
            <a:ext cx="1076475" cy="933580"/>
          </a:xfrm>
          <a:prstGeom prst="rect">
            <a:avLst/>
          </a:prstGeom>
          <a:ln w="88900" cap="sq" cmpd="thickThin">
            <a:solidFill>
              <a:srgbClr val="95713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B2E5A444-DEEE-0302-0F9C-AF47B7FA158C}"/>
              </a:ext>
            </a:extLst>
          </p:cNvPr>
          <p:cNvPicPr>
            <a:picLocks noChangeAspect="1"/>
          </p:cNvPicPr>
          <p:nvPr/>
        </p:nvPicPr>
        <p:blipFill>
          <a:blip r:embed="rId5"/>
          <a:stretch>
            <a:fillRect/>
          </a:stretch>
        </p:blipFill>
        <p:spPr>
          <a:xfrm>
            <a:off x="1450169" y="2190696"/>
            <a:ext cx="1095528" cy="847843"/>
          </a:xfrm>
          <a:prstGeom prst="rect">
            <a:avLst/>
          </a:prstGeom>
          <a:ln w="88900" cap="sq" cmpd="thickThin">
            <a:solidFill>
              <a:srgbClr val="957130"/>
            </a:solidFill>
            <a:prstDash val="solid"/>
            <a:miter lim="800000"/>
          </a:ln>
          <a:effectLst>
            <a:innerShdw blurRad="76200">
              <a:srgbClr val="000000"/>
            </a:innerShdw>
          </a:effectLst>
        </p:spPr>
      </p:pic>
      <p:cxnSp>
        <p:nvCxnSpPr>
          <p:cNvPr id="18" name="Straight Connector 17">
            <a:extLst>
              <a:ext uri="{FF2B5EF4-FFF2-40B4-BE49-F238E27FC236}">
                <a16:creationId xmlns:a16="http://schemas.microsoft.com/office/drawing/2014/main" id="{EC77635A-89BF-CE96-FCD6-AE8A47256F47}"/>
              </a:ext>
            </a:extLst>
          </p:cNvPr>
          <p:cNvCxnSpPr/>
          <p:nvPr/>
        </p:nvCxnSpPr>
        <p:spPr>
          <a:xfrm>
            <a:off x="3431097" y="1628986"/>
            <a:ext cx="0" cy="188079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0364DC-191E-FA01-3B54-187E6C7A8E70}"/>
              </a:ext>
            </a:extLst>
          </p:cNvPr>
          <p:cNvCxnSpPr/>
          <p:nvPr/>
        </p:nvCxnSpPr>
        <p:spPr>
          <a:xfrm>
            <a:off x="6216242" y="1628986"/>
            <a:ext cx="0" cy="188079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26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12"/>
        <p:cNvGrpSpPr/>
        <p:nvPr/>
      </p:nvGrpSpPr>
      <p:grpSpPr>
        <a:xfrm>
          <a:off x="0" y="0"/>
          <a:ext cx="0" cy="0"/>
          <a:chOff x="0" y="0"/>
          <a:chExt cx="0" cy="0"/>
        </a:xfrm>
      </p:grpSpPr>
      <p:sp>
        <p:nvSpPr>
          <p:cNvPr id="213" name="Google Shape;213;p21"/>
          <p:cNvSpPr txBox="1">
            <a:spLocks noGrp="1"/>
          </p:cNvSpPr>
          <p:nvPr>
            <p:ph type="title"/>
          </p:nvPr>
        </p:nvSpPr>
        <p:spPr>
          <a:xfrm>
            <a:off x="0" y="0"/>
            <a:ext cx="4836900" cy="1076400"/>
          </a:xfrm>
          <a:prstGeom prst="rect">
            <a:avLst/>
          </a:prstGeom>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3000" b="1" dirty="0">
                <a:solidFill>
                  <a:schemeClr val="tx1"/>
                </a:solidFill>
                <a:latin typeface="Calibri"/>
                <a:ea typeface="Calibri"/>
                <a:cs typeface="Calibri"/>
                <a:sym typeface="Calibri"/>
              </a:rPr>
              <a:t>Install &amp; Connect ELD</a:t>
            </a:r>
            <a:br>
              <a:rPr lang="en" sz="2000" b="1" dirty="0">
                <a:solidFill>
                  <a:schemeClr val="dk2"/>
                </a:solidFill>
                <a:latin typeface="Calibri"/>
                <a:ea typeface="Calibri"/>
                <a:cs typeface="Calibri"/>
                <a:sym typeface="Calibri"/>
              </a:rPr>
            </a:br>
            <a:r>
              <a:rPr lang="en" sz="1200" dirty="0">
                <a:solidFill>
                  <a:schemeClr val="tx1"/>
                </a:solidFill>
                <a:latin typeface="Calibri"/>
                <a:ea typeface="Calibri"/>
                <a:cs typeface="Calibri"/>
                <a:sym typeface="Calibri"/>
              </a:rPr>
              <a:t>Elds are installed within minutes</a:t>
            </a:r>
            <a:endParaRPr sz="1200" dirty="0">
              <a:solidFill>
                <a:schemeClr val="tx1"/>
              </a:solidFill>
              <a:latin typeface="Calibri"/>
              <a:ea typeface="Calibri"/>
              <a:cs typeface="Calibri"/>
              <a:sym typeface="Calibri"/>
            </a:endParaRPr>
          </a:p>
        </p:txBody>
      </p:sp>
      <p:sp>
        <p:nvSpPr>
          <p:cNvPr id="214" name="Google Shape;214;p21"/>
          <p:cNvSpPr txBox="1">
            <a:spLocks noGrp="1"/>
          </p:cNvSpPr>
          <p:nvPr>
            <p:ph type="title"/>
          </p:nvPr>
        </p:nvSpPr>
        <p:spPr>
          <a:xfrm>
            <a:off x="4836900" y="0"/>
            <a:ext cx="4307100" cy="5143500"/>
          </a:xfrm>
          <a:prstGeom prst="rect">
            <a:avLst/>
          </a:prstGeom>
          <a:ln>
            <a:no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t> </a:t>
            </a:r>
            <a:endParaRPr dirty="0"/>
          </a:p>
        </p:txBody>
      </p:sp>
      <p:sp>
        <p:nvSpPr>
          <p:cNvPr id="215" name="Google Shape;215;p21"/>
          <p:cNvSpPr txBox="1">
            <a:spLocks noGrp="1"/>
          </p:cNvSpPr>
          <p:nvPr>
            <p:ph type="title"/>
          </p:nvPr>
        </p:nvSpPr>
        <p:spPr>
          <a:xfrm>
            <a:off x="-108450" y="1076400"/>
            <a:ext cx="4945350" cy="3865200"/>
          </a:xfrm>
          <a:prstGeom prst="rect">
            <a:avLst/>
          </a:prstGeom>
          <a:ln>
            <a:noFill/>
          </a:ln>
        </p:spPr>
        <p:txBody>
          <a:bodyPr spcFirstLastPara="1" wrap="square" lIns="91425" tIns="91425" rIns="91425" bIns="91425" anchor="t" anchorCtr="0">
            <a:normAutofit fontScale="90000"/>
          </a:bodyPr>
          <a:lstStyle/>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Locate ECM (diagnostic) part</a:t>
            </a:r>
            <a:br>
              <a:rPr lang="en" sz="1800" b="1" dirty="0">
                <a:solidFill>
                  <a:schemeClr val="tx1"/>
                </a:solidFill>
                <a:latin typeface="Calibri"/>
                <a:ea typeface="Calibri"/>
                <a:cs typeface="Calibri"/>
                <a:sym typeface="Calibri"/>
              </a:rPr>
            </a:br>
            <a:r>
              <a:rPr lang="en" sz="1111" dirty="0">
                <a:solidFill>
                  <a:schemeClr val="tx1"/>
                </a:solidFill>
                <a:latin typeface="Calibri"/>
                <a:ea typeface="Calibri"/>
                <a:cs typeface="Calibri"/>
                <a:sym typeface="Calibri"/>
              </a:rPr>
              <a:t>Locate ECM port inside vehicle.look for 9 pin or 6 pin circular ports in heavy duty vehicles.Look for OBDII port in light.medium duty vehicles.</a:t>
            </a:r>
            <a:br>
              <a:rPr lang="en" sz="10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endParaRPr sz="12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Install ELD</a:t>
            </a:r>
            <a:br>
              <a:rPr lang="en" sz="1800" b="1" dirty="0">
                <a:solidFill>
                  <a:schemeClr val="tx1"/>
                </a:solidFill>
                <a:latin typeface="Calibri"/>
                <a:ea typeface="Calibri"/>
                <a:cs typeface="Calibri"/>
                <a:sym typeface="Calibri"/>
              </a:rPr>
            </a:br>
            <a:r>
              <a:rPr lang="en" sz="1111" dirty="0">
                <a:solidFill>
                  <a:schemeClr val="tx1"/>
                </a:solidFill>
                <a:latin typeface="Calibri"/>
                <a:ea typeface="Calibri"/>
                <a:cs typeface="Calibri"/>
                <a:sym typeface="Calibri"/>
              </a:rPr>
              <a:t>Simply plug the provided cable into a vehicle ECM and attach the other end to the ELD device. the dual fastener is provided for dash mounting.</a:t>
            </a:r>
            <a:br>
              <a:rPr lang="en" sz="1000" dirty="0">
                <a:solidFill>
                  <a:schemeClr val="tx1"/>
                </a:solidFill>
                <a:latin typeface="Calibri"/>
                <a:ea typeface="Calibri"/>
                <a:cs typeface="Calibri"/>
                <a:sym typeface="Calibri"/>
              </a:rPr>
            </a:br>
            <a:br>
              <a:rPr lang="en" sz="1000" dirty="0">
                <a:solidFill>
                  <a:schemeClr val="dk2"/>
                </a:solidFill>
                <a:latin typeface="Calibri"/>
                <a:ea typeface="Calibri"/>
                <a:cs typeface="Calibri"/>
                <a:sym typeface="Calibri"/>
              </a:rPr>
            </a:br>
            <a:endParaRPr sz="10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Log into Trucker Trace ELD App</a:t>
            </a:r>
            <a:br>
              <a:rPr lang="en" sz="1800" b="1" dirty="0">
                <a:solidFill>
                  <a:schemeClr val="tx1"/>
                </a:solidFill>
                <a:latin typeface="Calibri"/>
                <a:ea typeface="Calibri"/>
                <a:cs typeface="Calibri"/>
                <a:sym typeface="Calibri"/>
              </a:rPr>
            </a:br>
            <a:r>
              <a:rPr lang="en" sz="1111" dirty="0">
                <a:solidFill>
                  <a:schemeClr val="tx1"/>
                </a:solidFill>
                <a:latin typeface="Calibri"/>
                <a:ea typeface="Calibri"/>
                <a:cs typeface="Calibri"/>
                <a:sym typeface="Calibri"/>
              </a:rPr>
              <a:t>Log in to the app on your tablet with username and password created during a sign up process or provided by a fleet manager.</a:t>
            </a:r>
            <a:br>
              <a:rPr lang="en" sz="1000" dirty="0">
                <a:solidFill>
                  <a:schemeClr val="tx1"/>
                </a:solidFill>
                <a:latin typeface="Calibri"/>
                <a:ea typeface="Calibri"/>
                <a:cs typeface="Calibri"/>
                <a:sym typeface="Calibri"/>
              </a:rPr>
            </a:br>
            <a:endParaRPr sz="10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Connect ELD</a:t>
            </a:r>
            <a:br>
              <a:rPr lang="en" sz="1800" b="1" dirty="0">
                <a:solidFill>
                  <a:schemeClr val="tx1"/>
                </a:solidFill>
                <a:latin typeface="Calibri"/>
                <a:ea typeface="Calibri"/>
                <a:cs typeface="Calibri"/>
                <a:sym typeface="Calibri"/>
              </a:rPr>
            </a:br>
            <a:r>
              <a:rPr lang="en" sz="1111" dirty="0">
                <a:solidFill>
                  <a:schemeClr val="tx1"/>
                </a:solidFill>
                <a:latin typeface="Calibri"/>
                <a:ea typeface="Calibri"/>
                <a:cs typeface="Calibri"/>
                <a:sym typeface="Calibri"/>
              </a:rPr>
              <a:t>select a connection type from the list and your app will attempt to connect with ELD via Bluetooth.</a:t>
            </a:r>
            <a:br>
              <a:rPr lang="en" sz="1200" dirty="0">
                <a:solidFill>
                  <a:schemeClr val="tx1"/>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216" name="Google Shape;216;p21"/>
          <p:cNvPicPr preferRelativeResize="0"/>
          <p:nvPr/>
        </p:nvPicPr>
        <p:blipFill>
          <a:blip r:embed="rId3">
            <a:alphaModFix/>
          </a:blip>
          <a:stretch>
            <a:fillRect/>
          </a:stretch>
        </p:blipFill>
        <p:spPr>
          <a:xfrm>
            <a:off x="6487849" y="-231825"/>
            <a:ext cx="1967275" cy="1540050"/>
          </a:xfrm>
          <a:prstGeom prst="rect">
            <a:avLst/>
          </a:prstGeom>
          <a:noFill/>
          <a:ln>
            <a:noFill/>
          </a:ln>
        </p:spPr>
      </p:pic>
      <p:pic>
        <p:nvPicPr>
          <p:cNvPr id="6" name="Picture 5">
            <a:extLst>
              <a:ext uri="{FF2B5EF4-FFF2-40B4-BE49-F238E27FC236}">
                <a16:creationId xmlns:a16="http://schemas.microsoft.com/office/drawing/2014/main" id="{65D9329B-A576-27E0-73B3-15C4CE28A1D5}"/>
              </a:ext>
            </a:extLst>
          </p:cNvPr>
          <p:cNvPicPr>
            <a:picLocks noChangeAspect="1"/>
          </p:cNvPicPr>
          <p:nvPr/>
        </p:nvPicPr>
        <p:blipFill>
          <a:blip r:embed="rId4"/>
          <a:stretch>
            <a:fillRect/>
          </a:stretch>
        </p:blipFill>
        <p:spPr>
          <a:xfrm>
            <a:off x="6487849" y="1175156"/>
            <a:ext cx="2132275" cy="3667688"/>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22F74"/>
        </a:solidFill>
        <a:effectLst/>
      </p:bgPr>
    </p:bg>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0" y="0"/>
            <a:ext cx="4836900" cy="1076400"/>
          </a:xfrm>
          <a:prstGeom prst="rect">
            <a:avLst/>
          </a:prstGeom>
          <a:solidFill>
            <a:schemeClr val="accent2">
              <a:lumMod val="20000"/>
              <a:lumOff val="80000"/>
            </a:schemeClr>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sz="3000" b="1" dirty="0">
                <a:solidFill>
                  <a:schemeClr val="tx1"/>
                </a:solidFill>
                <a:latin typeface="Calibri"/>
                <a:ea typeface="Calibri"/>
                <a:cs typeface="Calibri"/>
                <a:sym typeface="Calibri"/>
              </a:rPr>
              <a:t>Duty Status</a:t>
            </a:r>
            <a:br>
              <a:rPr lang="en" sz="2000" b="1" dirty="0">
                <a:solidFill>
                  <a:schemeClr val="tx1"/>
                </a:solidFill>
                <a:latin typeface="Calibri"/>
                <a:ea typeface="Calibri"/>
                <a:cs typeface="Calibri"/>
                <a:sym typeface="Calibri"/>
              </a:rPr>
            </a:br>
            <a:r>
              <a:rPr lang="en" sz="1200" dirty="0">
                <a:solidFill>
                  <a:schemeClr val="tx1"/>
                </a:solidFill>
                <a:latin typeface="Calibri"/>
                <a:ea typeface="Calibri"/>
                <a:cs typeface="Calibri"/>
                <a:sym typeface="Calibri"/>
              </a:rPr>
              <a:t>Set duty status with click on status button.easy to use interface allow driver to spend less time doing paperwork and more time driving.</a:t>
            </a:r>
            <a:endParaRPr sz="1200" dirty="0">
              <a:solidFill>
                <a:schemeClr val="tx1"/>
              </a:solidFill>
              <a:latin typeface="Calibri"/>
              <a:ea typeface="Calibri"/>
              <a:cs typeface="Calibri"/>
              <a:sym typeface="Calibri"/>
            </a:endParaRPr>
          </a:p>
        </p:txBody>
      </p:sp>
      <p:sp>
        <p:nvSpPr>
          <p:cNvPr id="155" name="Google Shape;155;p15"/>
          <p:cNvSpPr txBox="1">
            <a:spLocks noGrp="1"/>
          </p:cNvSpPr>
          <p:nvPr>
            <p:ph type="title"/>
          </p:nvPr>
        </p:nvSpPr>
        <p:spPr>
          <a:xfrm>
            <a:off x="4836900" y="0"/>
            <a:ext cx="4307100" cy="5143500"/>
          </a:xfrm>
          <a:prstGeom prst="rect">
            <a:avLst/>
          </a:prstGeom>
          <a:solidFill>
            <a:schemeClr val="accent2">
              <a:lumMod val="20000"/>
              <a:lumOff val="80000"/>
            </a:schemeClr>
          </a:solidFill>
          <a:ln>
            <a:no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t> </a:t>
            </a:r>
            <a:endParaRPr dirty="0"/>
          </a:p>
        </p:txBody>
      </p:sp>
      <p:sp>
        <p:nvSpPr>
          <p:cNvPr id="158" name="Google Shape;158;p15"/>
          <p:cNvSpPr txBox="1">
            <a:spLocks noGrp="1"/>
          </p:cNvSpPr>
          <p:nvPr>
            <p:ph type="title"/>
          </p:nvPr>
        </p:nvSpPr>
        <p:spPr>
          <a:xfrm>
            <a:off x="0" y="1076400"/>
            <a:ext cx="4836900" cy="4067100"/>
          </a:xfrm>
          <a:prstGeom prst="rect">
            <a:avLst/>
          </a:prstGeom>
          <a:solidFill>
            <a:schemeClr val="accent2">
              <a:lumMod val="20000"/>
              <a:lumOff val="80000"/>
            </a:schemeClr>
          </a:solidFill>
          <a:ln>
            <a:solidFill>
              <a:schemeClr val="accent2">
                <a:lumMod val="20000"/>
                <a:lumOff val="80000"/>
              </a:schemeClr>
            </a:solidFill>
          </a:ln>
        </p:spPr>
        <p:txBody>
          <a:bodyPr spcFirstLastPara="1" wrap="square" lIns="91425" tIns="91425" rIns="91425" bIns="91425" anchor="t" anchorCtr="0">
            <a:normAutofit fontScale="90000"/>
          </a:bodyPr>
          <a:lstStyle/>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Current Status</a:t>
            </a:r>
            <a:br>
              <a:rPr lang="en" sz="1800" b="1"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Current duty status is always displayed on dashboard and available hours.</a:t>
            </a:r>
            <a:br>
              <a:rPr lang="en" sz="10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endParaRPr sz="12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Change Status</a:t>
            </a:r>
            <a:br>
              <a:rPr lang="en" sz="1800" b="1"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Tap the status circle get your current location and add a note if necessary and</a:t>
            </a:r>
            <a:br>
              <a:rPr lang="en" sz="1000"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Press submit button.</a:t>
            </a:r>
            <a:br>
              <a:rPr lang="en" sz="1000" dirty="0">
                <a:solidFill>
                  <a:schemeClr val="tx1"/>
                </a:solidFill>
                <a:latin typeface="Calibri"/>
                <a:ea typeface="Calibri"/>
                <a:cs typeface="Calibri"/>
                <a:sym typeface="Calibri"/>
              </a:rPr>
            </a:br>
            <a:br>
              <a:rPr lang="en" sz="1000" dirty="0">
                <a:solidFill>
                  <a:schemeClr val="tx1"/>
                </a:solidFill>
                <a:latin typeface="Calibri"/>
                <a:ea typeface="Calibri"/>
                <a:cs typeface="Calibri"/>
                <a:sym typeface="Calibri"/>
              </a:rPr>
            </a:br>
            <a:endParaRPr sz="10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Personal/Yard </a:t>
            </a:r>
            <a:br>
              <a:rPr lang="en" sz="1800" b="1"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Personal use offDuty and Yard Move onDuty status be configured and allowed by a fleet manager.</a:t>
            </a:r>
            <a:br>
              <a:rPr lang="en" sz="1000" dirty="0">
                <a:solidFill>
                  <a:schemeClr val="tx1"/>
                </a:solidFill>
                <a:latin typeface="Calibri"/>
                <a:ea typeface="Calibri"/>
                <a:cs typeface="Calibri"/>
                <a:sym typeface="Calibri"/>
              </a:rPr>
            </a:br>
            <a:endParaRPr sz="10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Available Hours </a:t>
            </a:r>
            <a:br>
              <a:rPr lang="en" sz="1800" b="1"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Available hours always displayed on the main screen for On-Drive , On-Duty , Off-Duty and Sleep.</a:t>
            </a:r>
            <a:br>
              <a:rPr lang="en" sz="1200" dirty="0">
                <a:solidFill>
                  <a:schemeClr val="tx1"/>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6CEAB83E-7F03-4FD4-06B0-EF7171A307EB}"/>
              </a:ext>
            </a:extLst>
          </p:cNvPr>
          <p:cNvPicPr>
            <a:picLocks noChangeAspect="1"/>
          </p:cNvPicPr>
          <p:nvPr/>
        </p:nvPicPr>
        <p:blipFill>
          <a:blip r:embed="rId3"/>
          <a:stretch>
            <a:fillRect/>
          </a:stretch>
        </p:blipFill>
        <p:spPr>
          <a:xfrm>
            <a:off x="6515100" y="538200"/>
            <a:ext cx="2284704" cy="4159419"/>
          </a:xfrm>
          <a:prstGeom prst="rect">
            <a:avLst/>
          </a:prstGeom>
          <a:ln w="127000" cap="sq">
            <a:solidFill>
              <a:srgbClr val="957130"/>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80FF25B1-21A2-9A6A-A5B3-6955BDE555A0}"/>
              </a:ext>
            </a:extLst>
          </p:cNvPr>
          <p:cNvPicPr>
            <a:picLocks noChangeAspect="1"/>
          </p:cNvPicPr>
          <p:nvPr/>
        </p:nvPicPr>
        <p:blipFill>
          <a:blip r:embed="rId4"/>
          <a:stretch>
            <a:fillRect/>
          </a:stretch>
        </p:blipFill>
        <p:spPr>
          <a:xfrm>
            <a:off x="5194905" y="269958"/>
            <a:ext cx="2215545" cy="4229101"/>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62"/>
        <p:cNvGrpSpPr/>
        <p:nvPr/>
      </p:nvGrpSpPr>
      <p:grpSpPr>
        <a:xfrm>
          <a:off x="0" y="0"/>
          <a:ext cx="0" cy="0"/>
          <a:chOff x="0" y="0"/>
          <a:chExt cx="0" cy="0"/>
        </a:xfrm>
      </p:grpSpPr>
      <p:sp>
        <p:nvSpPr>
          <p:cNvPr id="166" name="Google Shape;166;p16"/>
          <p:cNvSpPr txBox="1">
            <a:spLocks noGrp="1"/>
          </p:cNvSpPr>
          <p:nvPr>
            <p:ph type="title"/>
          </p:nvPr>
        </p:nvSpPr>
        <p:spPr>
          <a:xfrm>
            <a:off x="6065239" y="-150"/>
            <a:ext cx="3041585" cy="3187967"/>
          </a:xfrm>
          <a:prstGeom prst="rect">
            <a:avLst/>
          </a:prstGeom>
          <a:ln>
            <a:solidFill>
              <a:schemeClr val="accent2">
                <a:lumMod val="20000"/>
                <a:lumOff val="80000"/>
              </a:schemeClr>
            </a:solidFill>
          </a:ln>
        </p:spPr>
        <p:txBody>
          <a:bodyPr spcFirstLastPara="1" wrap="square" lIns="91425" tIns="91425" rIns="91425" bIns="91425" anchor="t" anchorCtr="0">
            <a:normAutofit fontScale="90000"/>
          </a:bodyPr>
          <a:lstStyle/>
          <a:p>
            <a:pPr lvl="0" algn="l" rtl="0">
              <a:lnSpc>
                <a:spcPct val="115000"/>
              </a:lnSpc>
              <a:spcBef>
                <a:spcPts val="0"/>
              </a:spcBef>
              <a:spcAft>
                <a:spcPts val="0"/>
              </a:spcAft>
            </a:pPr>
            <a:r>
              <a:rPr lang="en" sz="3000" b="1" dirty="0">
                <a:solidFill>
                  <a:srgbClr val="000000"/>
                </a:solidFill>
                <a:latin typeface="Calibri"/>
                <a:ea typeface="Calibri"/>
                <a:cs typeface="Calibri"/>
                <a:sym typeface="Calibri"/>
              </a:rPr>
              <a:t>Logs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Managing logs has never been easier</a:t>
            </a:r>
            <a:endParaRPr sz="1200" dirty="0">
              <a:solidFill>
                <a:schemeClr val="dk2"/>
              </a:solidFill>
              <a:latin typeface="Calibri"/>
              <a:ea typeface="Calibri"/>
              <a:cs typeface="Calibri"/>
              <a:sym typeface="Calibri"/>
            </a:endParaRPr>
          </a:p>
          <a:p>
            <a:pPr marL="445770" lvl="0" indent="-285750" algn="l" rtl="0">
              <a:lnSpc>
                <a:spcPct val="115000"/>
              </a:lnSpc>
              <a:spcBef>
                <a:spcPts val="120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Logs History</a:t>
            </a:r>
            <a:br>
              <a:rPr lang="en" sz="12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Check past and current day logs.</a:t>
            </a: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502920" lvl="0" indent="-342900" algn="l" rtl="0">
              <a:lnSpc>
                <a:spcPct val="115000"/>
              </a:lnSpc>
              <a:spcBef>
                <a:spcPts val="0"/>
              </a:spcBef>
              <a:spcAft>
                <a:spcPts val="0"/>
              </a:spcAft>
              <a:buClr>
                <a:schemeClr val="tx1"/>
              </a:buClr>
              <a:buSzPct val="60000"/>
              <a:buFont typeface="Wingdings" panose="05000000000000000000" pitchFamily="2" charset="2"/>
              <a:buChar char="Ø"/>
            </a:pPr>
            <a:r>
              <a:rPr lang="en" sz="2000" b="1" dirty="0">
                <a:solidFill>
                  <a:srgbClr val="000000"/>
                </a:solidFill>
                <a:latin typeface="Calibri"/>
                <a:ea typeface="Calibri"/>
                <a:cs typeface="Calibri"/>
                <a:sym typeface="Calibri"/>
              </a:rPr>
              <a:t>Email Logs</a:t>
            </a:r>
            <a:br>
              <a:rPr lang="en" sz="20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Send logos into mail by select date from calendar.</a:t>
            </a:r>
            <a:br>
              <a:rPr lang="en" sz="1300" dirty="0">
                <a:solidFill>
                  <a:schemeClr val="dk2"/>
                </a:solidFill>
                <a:latin typeface="Calibri"/>
                <a:ea typeface="Calibri"/>
                <a:cs typeface="Calibri"/>
                <a:sym typeface="Calibri"/>
              </a:rPr>
            </a:br>
            <a:endParaRPr sz="1300" dirty="0">
              <a:solidFill>
                <a:schemeClr val="dk2"/>
              </a:solidFill>
              <a:latin typeface="Calibri"/>
              <a:ea typeface="Calibri"/>
              <a:cs typeface="Calibri"/>
              <a:sym typeface="Calibri"/>
            </a:endParaRPr>
          </a:p>
          <a:p>
            <a:pPr marL="445770" indent="-285750">
              <a:lnSpc>
                <a:spcPct val="115000"/>
              </a:lnSpc>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Hours Recap</a:t>
            </a:r>
            <a:br>
              <a:rPr lang="en" sz="18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Check weekly working time ,remaining time for today and tomorrow.</a:t>
            </a:r>
            <a:br>
              <a:rPr lang="en" sz="1300" dirty="0">
                <a:solidFill>
                  <a:srgbClr val="000000"/>
                </a:solidFill>
                <a:latin typeface="Calibri"/>
                <a:ea typeface="Calibri"/>
                <a:cs typeface="Calibri"/>
                <a:sym typeface="Calibri"/>
              </a:rPr>
            </a:br>
            <a:br>
              <a:rPr lang="en" sz="1300" dirty="0">
                <a:solidFill>
                  <a:srgbClr val="000000"/>
                </a:solidFill>
                <a:latin typeface="Calibri"/>
                <a:ea typeface="Calibri"/>
                <a:cs typeface="Calibri"/>
                <a:sym typeface="Calibri"/>
              </a:rPr>
            </a:br>
            <a:br>
              <a:rPr lang="en" sz="1300" dirty="0">
                <a:solidFill>
                  <a:srgbClr val="000000"/>
                </a:solidFill>
                <a:latin typeface="Calibri"/>
                <a:ea typeface="Calibri"/>
                <a:cs typeface="Calibri"/>
                <a:sym typeface="Calibri"/>
              </a:rPr>
            </a:br>
            <a:r>
              <a:rPr lang="en-US" sz="1300" dirty="0">
                <a:solidFill>
                  <a:schemeClr val="tx1"/>
                </a:solidFill>
                <a:latin typeface="Calibri"/>
                <a:ea typeface="Calibri"/>
                <a:cs typeface="Calibri"/>
                <a:sym typeface="Calibri"/>
              </a:rPr>
              <a:t>Tap “Certify” and sign your log when          your shift ends</a:t>
            </a:r>
            <a:br>
              <a:rPr lang="en-US" sz="1800" dirty="0"/>
            </a:br>
            <a:br>
              <a:rPr lang="en" sz="1800" b="1" dirty="0">
                <a:solidFill>
                  <a:schemeClr val="dk2"/>
                </a:solidFill>
                <a:latin typeface="Calibri"/>
                <a:ea typeface="Calibri"/>
                <a:cs typeface="Calibri"/>
                <a:sym typeface="Calibri"/>
              </a:rPr>
            </a:br>
            <a:br>
              <a:rPr lang="en" sz="1800" b="1"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91666"/>
              <a:buFont typeface="Arial"/>
              <a:buNone/>
            </a:pP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spcBef>
                <a:spcPts val="1200"/>
              </a:spcBef>
              <a:spcAft>
                <a:spcPts val="0"/>
              </a:spcAft>
              <a:buNone/>
            </a:pPr>
            <a:endParaRPr dirty="0"/>
          </a:p>
        </p:txBody>
      </p:sp>
      <p:pic>
        <p:nvPicPr>
          <p:cNvPr id="3" name="Picture 2">
            <a:extLst>
              <a:ext uri="{FF2B5EF4-FFF2-40B4-BE49-F238E27FC236}">
                <a16:creationId xmlns:a16="http://schemas.microsoft.com/office/drawing/2014/main" id="{800CB1C2-D804-2816-7DBA-9EA461437E4F}"/>
              </a:ext>
            </a:extLst>
          </p:cNvPr>
          <p:cNvPicPr>
            <a:picLocks noChangeAspect="1"/>
          </p:cNvPicPr>
          <p:nvPr/>
        </p:nvPicPr>
        <p:blipFill>
          <a:blip r:embed="rId3"/>
          <a:stretch>
            <a:fillRect/>
          </a:stretch>
        </p:blipFill>
        <p:spPr>
          <a:xfrm>
            <a:off x="508393" y="916597"/>
            <a:ext cx="1973959" cy="3474721"/>
          </a:xfrm>
          <a:prstGeom prst="rect">
            <a:avLst/>
          </a:prstGeom>
          <a:ln w="127000" cap="sq">
            <a:solidFill>
              <a:srgbClr val="95713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A81969DF-0D94-6123-4C27-DC3C8108E61F}"/>
              </a:ext>
            </a:extLst>
          </p:cNvPr>
          <p:cNvPicPr>
            <a:picLocks noChangeAspect="1"/>
          </p:cNvPicPr>
          <p:nvPr/>
        </p:nvPicPr>
        <p:blipFill>
          <a:blip r:embed="rId4"/>
          <a:stretch>
            <a:fillRect/>
          </a:stretch>
        </p:blipFill>
        <p:spPr>
          <a:xfrm>
            <a:off x="3786267" y="916596"/>
            <a:ext cx="1973959" cy="3474721"/>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5B59AF05-7F10-07A2-4471-5F9762015B8E}"/>
              </a:ext>
            </a:extLst>
          </p:cNvPr>
          <p:cNvSpPr txBox="1"/>
          <p:nvPr/>
        </p:nvSpPr>
        <p:spPr>
          <a:xfrm>
            <a:off x="6235403" y="3384461"/>
            <a:ext cx="2807929" cy="523220"/>
          </a:xfrm>
          <a:prstGeom prst="rect">
            <a:avLst/>
          </a:prstGeom>
          <a:noFill/>
        </p:spPr>
        <p:txBody>
          <a:bodyPr wrap="square">
            <a:spAutoFit/>
          </a:bodyPr>
          <a:lstStyle/>
          <a:p>
            <a:pPr marL="285750" indent="-285750">
              <a:buFont typeface="Wingdings" panose="05000000000000000000" pitchFamily="2" charset="2"/>
              <a:buChar char="Ø"/>
            </a:pPr>
            <a:r>
              <a:rPr lang="en-US" b="1" dirty="0">
                <a:latin typeface="Calibri"/>
                <a:ea typeface="Calibri"/>
                <a:cs typeface="Calibri"/>
                <a:sym typeface="Calibri"/>
              </a:rPr>
              <a:t>Certify Log</a:t>
            </a:r>
          </a:p>
          <a:p>
            <a:r>
              <a:rPr lang="en-US" b="1" dirty="0">
                <a:latin typeface="Calibri"/>
                <a:ea typeface="Calibri"/>
                <a:cs typeface="Calibri"/>
                <a:sym typeface="Calibri"/>
              </a:rPr>
              <a:t>       </a:t>
            </a:r>
          </a:p>
        </p:txBody>
      </p:sp>
      <p:pic>
        <p:nvPicPr>
          <p:cNvPr id="4" name="Picture 3">
            <a:extLst>
              <a:ext uri="{FF2B5EF4-FFF2-40B4-BE49-F238E27FC236}">
                <a16:creationId xmlns:a16="http://schemas.microsoft.com/office/drawing/2014/main" id="{11D1617D-76A3-4CA5-4FF8-F0D1A4741B4B}"/>
              </a:ext>
            </a:extLst>
          </p:cNvPr>
          <p:cNvPicPr>
            <a:picLocks noChangeAspect="1"/>
          </p:cNvPicPr>
          <p:nvPr/>
        </p:nvPicPr>
        <p:blipFill>
          <a:blip r:embed="rId5"/>
          <a:stretch>
            <a:fillRect/>
          </a:stretch>
        </p:blipFill>
        <p:spPr>
          <a:xfrm>
            <a:off x="2058170" y="254686"/>
            <a:ext cx="2350674" cy="3972217"/>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62">
          <a:extLst>
            <a:ext uri="{FF2B5EF4-FFF2-40B4-BE49-F238E27FC236}">
              <a16:creationId xmlns:a16="http://schemas.microsoft.com/office/drawing/2014/main" id="{686F4178-9486-7742-886C-97ED71925F1C}"/>
            </a:ext>
          </a:extLst>
        </p:cNvPr>
        <p:cNvGrpSpPr/>
        <p:nvPr/>
      </p:nvGrpSpPr>
      <p:grpSpPr>
        <a:xfrm>
          <a:off x="0" y="0"/>
          <a:ext cx="0" cy="0"/>
          <a:chOff x="0" y="0"/>
          <a:chExt cx="0" cy="0"/>
        </a:xfrm>
      </p:grpSpPr>
      <p:sp>
        <p:nvSpPr>
          <p:cNvPr id="166" name="Google Shape;166;p16">
            <a:extLst>
              <a:ext uri="{FF2B5EF4-FFF2-40B4-BE49-F238E27FC236}">
                <a16:creationId xmlns:a16="http://schemas.microsoft.com/office/drawing/2014/main" id="{C9400989-648A-1FAE-100D-6D60E2FE95B5}"/>
              </a:ext>
            </a:extLst>
          </p:cNvPr>
          <p:cNvSpPr txBox="1">
            <a:spLocks noGrp="1"/>
          </p:cNvSpPr>
          <p:nvPr>
            <p:ph type="title"/>
          </p:nvPr>
        </p:nvSpPr>
        <p:spPr>
          <a:xfrm>
            <a:off x="6065239" y="-150"/>
            <a:ext cx="3041585" cy="3187967"/>
          </a:xfrm>
          <a:prstGeom prst="rect">
            <a:avLst/>
          </a:prstGeom>
          <a:ln>
            <a:solidFill>
              <a:schemeClr val="accent2">
                <a:lumMod val="20000"/>
                <a:lumOff val="80000"/>
              </a:schemeClr>
            </a:solidFill>
          </a:ln>
        </p:spPr>
        <p:txBody>
          <a:bodyPr spcFirstLastPara="1" wrap="square" lIns="91425" tIns="91425" rIns="91425" bIns="91425" anchor="t" anchorCtr="0">
            <a:normAutofit fontScale="90000"/>
          </a:bodyPr>
          <a:lstStyle/>
          <a:p>
            <a:pPr lvl="0">
              <a:lnSpc>
                <a:spcPct val="115000"/>
              </a:lnSpc>
            </a:pPr>
            <a:r>
              <a:rPr lang="en" sz="2200" b="1" dirty="0">
                <a:solidFill>
                  <a:schemeClr val="tx1"/>
                </a:solidFill>
                <a:latin typeface="Calibri"/>
                <a:ea typeface="Calibri"/>
                <a:cs typeface="Calibri"/>
                <a:sym typeface="Calibri"/>
              </a:rPr>
              <a:t>Log Details</a:t>
            </a:r>
            <a:br>
              <a:rPr lang="en" sz="2000" b="1" dirty="0">
                <a:solidFill>
                  <a:schemeClr val="dk2"/>
                </a:solidFill>
                <a:latin typeface="Calibri"/>
                <a:ea typeface="Calibri"/>
                <a:cs typeface="Calibri"/>
                <a:sym typeface="Calibri"/>
              </a:rPr>
            </a:br>
            <a:r>
              <a:rPr lang="en" sz="1200" dirty="0">
                <a:solidFill>
                  <a:schemeClr val="tx1"/>
                </a:solidFill>
                <a:latin typeface="Calibri"/>
                <a:ea typeface="Calibri"/>
                <a:cs typeface="Calibri"/>
                <a:sym typeface="Calibri"/>
              </a:rPr>
              <a:t>Log graph and events</a:t>
            </a:r>
            <a:endParaRPr sz="1200" dirty="0">
              <a:solidFill>
                <a:schemeClr val="dk2"/>
              </a:solidFill>
              <a:latin typeface="Calibri"/>
              <a:ea typeface="Calibri"/>
              <a:cs typeface="Calibri"/>
              <a:sym typeface="Calibri"/>
            </a:endParaRPr>
          </a:p>
          <a:p>
            <a:pPr marL="445770" lvl="0" indent="-285750">
              <a:lnSpc>
                <a:spcPct val="115000"/>
              </a:lnSpc>
              <a:spcBef>
                <a:spcPts val="1200"/>
              </a:spcBef>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Logs Events</a:t>
            </a:r>
            <a:br>
              <a:rPr lang="en" sz="1200" b="1" dirty="0">
                <a:solidFill>
                  <a:schemeClr val="dk2"/>
                </a:solidFill>
                <a:latin typeface="Calibri"/>
                <a:ea typeface="Calibri"/>
                <a:cs typeface="Calibri"/>
                <a:sym typeface="Calibri"/>
              </a:rPr>
            </a:br>
            <a:r>
              <a:rPr lang="en" sz="1200" dirty="0">
                <a:solidFill>
                  <a:schemeClr val="tx1"/>
                </a:solidFill>
                <a:latin typeface="Calibri"/>
                <a:ea typeface="Calibri"/>
                <a:cs typeface="Calibri"/>
                <a:sym typeface="Calibri"/>
              </a:rPr>
              <a:t>Check driver log events ,duty status and violation.</a:t>
            </a:r>
            <a:br>
              <a:rPr lang="en" sz="1200" dirty="0">
                <a:solidFill>
                  <a:schemeClr val="tx1"/>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502920" lvl="0" indent="-342900">
              <a:lnSpc>
                <a:spcPct val="115000"/>
              </a:lnSpc>
              <a:buClr>
                <a:schemeClr val="tx1"/>
              </a:buClr>
              <a:buSzPct val="60000"/>
              <a:buFont typeface="Wingdings" panose="05000000000000000000" pitchFamily="2" charset="2"/>
              <a:buChar char="Ø"/>
            </a:pPr>
            <a:r>
              <a:rPr lang="en" sz="2000" b="1" dirty="0">
                <a:solidFill>
                  <a:srgbClr val="000000"/>
                </a:solidFill>
                <a:latin typeface="Calibri"/>
                <a:ea typeface="Calibri"/>
                <a:cs typeface="Calibri"/>
                <a:sym typeface="Calibri"/>
              </a:rPr>
              <a:t>Email Date</a:t>
            </a:r>
            <a:br>
              <a:rPr lang="en" sz="2000" b="1" dirty="0">
                <a:solidFill>
                  <a:schemeClr val="dk2"/>
                </a:solidFill>
                <a:latin typeface="Calibri"/>
                <a:ea typeface="Calibri"/>
                <a:cs typeface="Calibri"/>
                <a:sym typeface="Calibri"/>
              </a:rPr>
            </a:br>
            <a:r>
              <a:rPr lang="en" sz="1400" dirty="0">
                <a:solidFill>
                  <a:schemeClr val="tx1"/>
                </a:solidFill>
                <a:latin typeface="Calibri"/>
                <a:ea typeface="Calibri"/>
                <a:cs typeface="Calibri"/>
                <a:sym typeface="Calibri"/>
              </a:rPr>
              <a:t>Click on a left right arrow in the top to change a date.</a:t>
            </a:r>
            <a:br>
              <a:rPr lang="en" sz="1300" dirty="0">
                <a:solidFill>
                  <a:schemeClr val="dk2"/>
                </a:solidFill>
                <a:latin typeface="Calibri"/>
                <a:ea typeface="Calibri"/>
                <a:cs typeface="Calibri"/>
                <a:sym typeface="Calibri"/>
              </a:rPr>
            </a:br>
            <a:endParaRPr sz="1300" dirty="0">
              <a:solidFill>
                <a:schemeClr val="dk2"/>
              </a:solidFill>
              <a:latin typeface="Calibri"/>
              <a:ea typeface="Calibri"/>
              <a:cs typeface="Calibri"/>
              <a:sym typeface="Calibri"/>
            </a:endParaRPr>
          </a:p>
          <a:p>
            <a:pPr marL="445770" indent="-285750">
              <a:lnSpc>
                <a:spcPct val="115000"/>
              </a:lnSpc>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Hours Graph</a:t>
            </a:r>
            <a:br>
              <a:rPr lang="en" sz="1800" b="1" dirty="0">
                <a:solidFill>
                  <a:schemeClr val="dk2"/>
                </a:solidFill>
                <a:latin typeface="Calibri"/>
                <a:ea typeface="Calibri"/>
                <a:cs typeface="Calibri"/>
                <a:sym typeface="Calibri"/>
              </a:rPr>
            </a:br>
            <a:r>
              <a:rPr lang="en" sz="1400" dirty="0">
                <a:solidFill>
                  <a:schemeClr val="tx1"/>
                </a:solidFill>
                <a:latin typeface="Calibri"/>
                <a:ea typeface="Calibri"/>
                <a:cs typeface="Calibri"/>
                <a:sym typeface="Calibri"/>
              </a:rPr>
              <a:t>Check driver Hours of Service graph.</a:t>
            </a:r>
            <a:br>
              <a:rPr lang="en" sz="1400" dirty="0">
                <a:solidFill>
                  <a:schemeClr val="tx1"/>
                </a:solidFill>
                <a:latin typeface="Calibri"/>
                <a:ea typeface="Calibri"/>
                <a:cs typeface="Calibri"/>
                <a:sym typeface="Calibri"/>
              </a:rPr>
            </a:br>
            <a:br>
              <a:rPr lang="en" sz="800" dirty="0">
                <a:solidFill>
                  <a:schemeClr val="tx1"/>
                </a:solidFill>
                <a:latin typeface="Calibri"/>
                <a:ea typeface="Calibri"/>
                <a:cs typeface="Calibri"/>
                <a:sym typeface="Calibri"/>
              </a:rPr>
            </a:br>
            <a:br>
              <a:rPr lang="en" sz="1300" dirty="0">
                <a:solidFill>
                  <a:srgbClr val="000000"/>
                </a:solidFill>
                <a:latin typeface="Calibri"/>
                <a:ea typeface="Calibri"/>
                <a:cs typeface="Calibri"/>
                <a:sym typeface="Calibri"/>
              </a:rPr>
            </a:br>
            <a:br>
              <a:rPr lang="en" sz="1300" dirty="0">
                <a:solidFill>
                  <a:srgbClr val="000000"/>
                </a:solidFill>
                <a:latin typeface="Calibri"/>
                <a:ea typeface="Calibri"/>
                <a:cs typeface="Calibri"/>
                <a:sym typeface="Calibri"/>
              </a:rPr>
            </a:br>
            <a:r>
              <a:rPr lang="en" sz="1600" dirty="0">
                <a:solidFill>
                  <a:schemeClr val="tx1"/>
                </a:solidFill>
                <a:latin typeface="Calibri"/>
                <a:ea typeface="Calibri"/>
                <a:cs typeface="Calibri"/>
                <a:sym typeface="Calibri"/>
              </a:rPr>
              <a:t>View past log &amp; violation if any</a:t>
            </a:r>
            <a:r>
              <a:rPr lang="en" sz="1300" dirty="0">
                <a:solidFill>
                  <a:schemeClr val="tx1"/>
                </a:solidFill>
                <a:latin typeface="Calibri"/>
                <a:ea typeface="Calibri"/>
                <a:cs typeface="Calibri"/>
                <a:sym typeface="Calibri"/>
              </a:rPr>
              <a:t>.</a:t>
            </a:r>
            <a:br>
              <a:rPr lang="en" sz="1300" dirty="0">
                <a:solidFill>
                  <a:schemeClr val="tx1"/>
                </a:solidFill>
                <a:latin typeface="Calibri"/>
                <a:ea typeface="Calibri"/>
                <a:cs typeface="Calibri"/>
                <a:sym typeface="Calibri"/>
              </a:rPr>
            </a:br>
            <a:br>
              <a:rPr lang="en" sz="800" dirty="0">
                <a:solidFill>
                  <a:schemeClr val="tx1"/>
                </a:solidFill>
                <a:latin typeface="Calibri"/>
                <a:ea typeface="Calibri"/>
                <a:cs typeface="Calibri"/>
                <a:sym typeface="Calibri"/>
              </a:rPr>
            </a:br>
            <a:br>
              <a:rPr lang="en-US" sz="1800" dirty="0"/>
            </a:br>
            <a:br>
              <a:rPr lang="en" sz="1800" b="1" dirty="0">
                <a:solidFill>
                  <a:schemeClr val="dk2"/>
                </a:solidFill>
                <a:latin typeface="Calibri"/>
                <a:ea typeface="Calibri"/>
                <a:cs typeface="Calibri"/>
                <a:sym typeface="Calibri"/>
              </a:rPr>
            </a:br>
            <a:br>
              <a:rPr lang="en" sz="1800" b="1"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91666"/>
              <a:buFont typeface="Arial"/>
              <a:buNone/>
            </a:pP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spcBef>
                <a:spcPts val="1200"/>
              </a:spcBef>
              <a:spcAft>
                <a:spcPts val="0"/>
              </a:spcAft>
              <a:buNone/>
            </a:pPr>
            <a:endParaRPr dirty="0"/>
          </a:p>
        </p:txBody>
      </p:sp>
      <p:sp>
        <p:nvSpPr>
          <p:cNvPr id="8" name="TextBox 7">
            <a:extLst>
              <a:ext uri="{FF2B5EF4-FFF2-40B4-BE49-F238E27FC236}">
                <a16:creationId xmlns:a16="http://schemas.microsoft.com/office/drawing/2014/main" id="{33BA42F3-90BB-25F3-A152-F7A198B70E87}"/>
              </a:ext>
            </a:extLst>
          </p:cNvPr>
          <p:cNvSpPr txBox="1"/>
          <p:nvPr/>
        </p:nvSpPr>
        <p:spPr>
          <a:xfrm>
            <a:off x="6182066" y="3624045"/>
            <a:ext cx="2807929" cy="523220"/>
          </a:xfrm>
          <a:prstGeom prst="rect">
            <a:avLst/>
          </a:prstGeom>
          <a:noFill/>
        </p:spPr>
        <p:txBody>
          <a:bodyPr wrap="square">
            <a:spAutoFit/>
          </a:bodyPr>
          <a:lstStyle/>
          <a:p>
            <a:pPr marL="285750" indent="-285750">
              <a:buFont typeface="Wingdings" panose="05000000000000000000" pitchFamily="2" charset="2"/>
              <a:buChar char="Ø"/>
            </a:pPr>
            <a:r>
              <a:rPr lang="en-US" b="1" dirty="0">
                <a:latin typeface="Calibri"/>
                <a:ea typeface="Calibri"/>
                <a:cs typeface="Calibri"/>
                <a:sym typeface="Calibri"/>
              </a:rPr>
              <a:t>Certify History</a:t>
            </a:r>
          </a:p>
          <a:p>
            <a:r>
              <a:rPr lang="en-US" b="1" dirty="0">
                <a:latin typeface="Calibri"/>
                <a:ea typeface="Calibri"/>
                <a:cs typeface="Calibri"/>
                <a:sym typeface="Calibri"/>
              </a:rPr>
              <a:t>       </a:t>
            </a:r>
          </a:p>
        </p:txBody>
      </p:sp>
      <p:pic>
        <p:nvPicPr>
          <p:cNvPr id="7" name="Picture 6">
            <a:extLst>
              <a:ext uri="{FF2B5EF4-FFF2-40B4-BE49-F238E27FC236}">
                <a16:creationId xmlns:a16="http://schemas.microsoft.com/office/drawing/2014/main" id="{42418814-F328-AE64-9CE5-9A941F5364D7}"/>
              </a:ext>
            </a:extLst>
          </p:cNvPr>
          <p:cNvPicPr>
            <a:picLocks noChangeAspect="1"/>
          </p:cNvPicPr>
          <p:nvPr/>
        </p:nvPicPr>
        <p:blipFill>
          <a:blip r:embed="rId3"/>
          <a:stretch>
            <a:fillRect/>
          </a:stretch>
        </p:blipFill>
        <p:spPr>
          <a:xfrm>
            <a:off x="3263804" y="729928"/>
            <a:ext cx="2336426" cy="4086226"/>
          </a:xfrm>
          <a:prstGeom prst="rect">
            <a:avLst/>
          </a:prstGeom>
          <a:ln w="127000" cap="sq">
            <a:solidFill>
              <a:srgbClr val="957130"/>
            </a:solidFill>
            <a:miter lim="800000"/>
          </a:ln>
          <a:effectLst>
            <a:outerShdw blurRad="57150" dist="50800" dir="2700000" algn="tl" rotWithShape="0">
              <a:srgbClr val="000000">
                <a:alpha val="40000"/>
              </a:srgbClr>
            </a:outerShdw>
          </a:effectLst>
        </p:spPr>
      </p:pic>
      <p:pic>
        <p:nvPicPr>
          <p:cNvPr id="3" name="Picture 2">
            <a:extLst>
              <a:ext uri="{FF2B5EF4-FFF2-40B4-BE49-F238E27FC236}">
                <a16:creationId xmlns:a16="http://schemas.microsoft.com/office/drawing/2014/main" id="{E5745A40-D72A-62AE-F9A9-9E75D51AADF7}"/>
              </a:ext>
            </a:extLst>
          </p:cNvPr>
          <p:cNvPicPr>
            <a:picLocks noChangeAspect="1"/>
          </p:cNvPicPr>
          <p:nvPr/>
        </p:nvPicPr>
        <p:blipFill>
          <a:blip r:embed="rId4"/>
          <a:stretch>
            <a:fillRect/>
          </a:stretch>
        </p:blipFill>
        <p:spPr>
          <a:xfrm>
            <a:off x="1610521" y="517261"/>
            <a:ext cx="2336426" cy="3998469"/>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3032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70"/>
        <p:cNvGrpSpPr/>
        <p:nvPr/>
      </p:nvGrpSpPr>
      <p:grpSpPr>
        <a:xfrm>
          <a:off x="0" y="0"/>
          <a:ext cx="0" cy="0"/>
          <a:chOff x="0" y="0"/>
          <a:chExt cx="0" cy="0"/>
        </a:xfrm>
      </p:grpSpPr>
      <p:sp>
        <p:nvSpPr>
          <p:cNvPr id="171" name="Google Shape;171;p17"/>
          <p:cNvSpPr txBox="1">
            <a:spLocks noGrp="1"/>
          </p:cNvSpPr>
          <p:nvPr>
            <p:ph type="title"/>
          </p:nvPr>
        </p:nvSpPr>
        <p:spPr>
          <a:xfrm>
            <a:off x="1297500" y="1658325"/>
            <a:ext cx="3036300" cy="1751700"/>
          </a:xfrm>
          <a:prstGeom prst="rect">
            <a:avLst/>
          </a:prstGeom>
          <a:ln>
            <a:solidFill>
              <a:srgbClr val="8A2BE2"/>
            </a:solidFill>
          </a:ln>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72" name="Google Shape;172;p17"/>
          <p:cNvSpPr txBox="1">
            <a:spLocks noGrp="1"/>
          </p:cNvSpPr>
          <p:nvPr>
            <p:ph type="subTitle" idx="1"/>
          </p:nvPr>
        </p:nvSpPr>
        <p:spPr>
          <a:xfrm>
            <a:off x="0" y="0"/>
            <a:ext cx="4964400" cy="5143500"/>
          </a:xfrm>
          <a:prstGeom prst="rect">
            <a:avLst/>
          </a:prstGeom>
          <a:solidFill>
            <a:schemeClr val="accent2">
              <a:lumMod val="20000"/>
              <a:lumOff val="80000"/>
            </a:schemeClr>
          </a:solid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a:t> </a:t>
            </a:r>
            <a:endParaRPr/>
          </a:p>
        </p:txBody>
      </p:sp>
      <p:sp>
        <p:nvSpPr>
          <p:cNvPr id="173" name="Google Shape;173;p17"/>
          <p:cNvSpPr txBox="1">
            <a:spLocks noGrp="1"/>
          </p:cNvSpPr>
          <p:nvPr>
            <p:ph type="body" idx="2"/>
          </p:nvPr>
        </p:nvSpPr>
        <p:spPr>
          <a:xfrm>
            <a:off x="5065575" y="0"/>
            <a:ext cx="4078200" cy="1482300"/>
          </a:xfrm>
          <a:prstGeom prst="rect">
            <a:avLst/>
          </a:prstGeom>
          <a:ln>
            <a:noFill/>
          </a:ln>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3000" b="1" dirty="0">
                <a:solidFill>
                  <a:schemeClr val="tx1"/>
                </a:solidFill>
                <a:latin typeface="Calibri"/>
                <a:ea typeface="Calibri"/>
                <a:cs typeface="Calibri"/>
                <a:sym typeface="Calibri"/>
              </a:rPr>
              <a:t>Log Details</a:t>
            </a:r>
            <a:br>
              <a:rPr lang="en" sz="2000" b="1" dirty="0">
                <a:solidFill>
                  <a:schemeClr val="tx1"/>
                </a:solidFill>
                <a:latin typeface="Calibri"/>
                <a:ea typeface="Calibri"/>
                <a:cs typeface="Calibri"/>
                <a:sym typeface="Calibri"/>
              </a:rPr>
            </a:br>
            <a:r>
              <a:rPr lang="en" sz="1200" dirty="0">
                <a:solidFill>
                  <a:schemeClr val="tx1"/>
                </a:solidFill>
                <a:latin typeface="Calibri"/>
                <a:ea typeface="Calibri"/>
                <a:cs typeface="Calibri"/>
                <a:sym typeface="Calibri"/>
              </a:rPr>
              <a:t>Log graph and events</a:t>
            </a:r>
            <a:br>
              <a:rPr lang="en" sz="12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endParaRPr sz="1200" dirty="0">
              <a:latin typeface="Calibri"/>
              <a:ea typeface="Calibri"/>
              <a:cs typeface="Calibri"/>
              <a:sym typeface="Calibri"/>
            </a:endParaRPr>
          </a:p>
        </p:txBody>
      </p:sp>
      <p:sp>
        <p:nvSpPr>
          <p:cNvPr id="174" name="Google Shape;174;p17"/>
          <p:cNvSpPr txBox="1">
            <a:spLocks noGrp="1"/>
          </p:cNvSpPr>
          <p:nvPr>
            <p:ph type="body" idx="2"/>
          </p:nvPr>
        </p:nvSpPr>
        <p:spPr>
          <a:xfrm>
            <a:off x="5065575" y="1013475"/>
            <a:ext cx="3029801" cy="710700"/>
          </a:xfrm>
          <a:prstGeom prst="rect">
            <a:avLst/>
          </a:prstGeom>
          <a:solidFill>
            <a:schemeClr val="accent2">
              <a:lumMod val="20000"/>
              <a:lumOff val="80000"/>
            </a:schemeClr>
          </a:solidFill>
          <a:ln>
            <a:noFill/>
          </a:ln>
        </p:spPr>
        <p:txBody>
          <a:bodyPr spcFirstLastPara="1" wrap="square" lIns="91425" tIns="91425" rIns="91425" bIns="91425" anchor="t" anchorCtr="0">
            <a:normAutofit fontScale="25000" lnSpcReduction="20000"/>
          </a:bodyPr>
          <a:lstStyle/>
          <a:p>
            <a:pPr marL="1009650" indent="-857250">
              <a:buClr>
                <a:schemeClr val="tx1"/>
              </a:buClr>
              <a:buSzPct val="55000"/>
              <a:buFont typeface="Wingdings" panose="05000000000000000000" pitchFamily="2" charset="2"/>
              <a:buChar char="Ø"/>
            </a:pPr>
            <a:r>
              <a:rPr lang="en" sz="7200" b="1" dirty="0">
                <a:solidFill>
                  <a:schemeClr val="tx1"/>
                </a:solidFill>
                <a:latin typeface="Calibri"/>
                <a:ea typeface="Calibri"/>
                <a:cs typeface="Calibri"/>
                <a:sym typeface="Calibri"/>
              </a:rPr>
              <a:t>Log Events</a:t>
            </a:r>
            <a:br>
              <a:rPr lang="en" sz="2000" b="1" dirty="0">
                <a:solidFill>
                  <a:schemeClr val="tx1"/>
                </a:solidFill>
                <a:latin typeface="Calibri"/>
                <a:ea typeface="Calibri"/>
                <a:cs typeface="Calibri"/>
                <a:sym typeface="Calibri"/>
              </a:rPr>
            </a:br>
            <a:r>
              <a:rPr lang="en" sz="4800" dirty="0">
                <a:solidFill>
                  <a:schemeClr val="tx1"/>
                </a:solidFill>
                <a:latin typeface="Calibri"/>
                <a:ea typeface="Calibri"/>
                <a:cs typeface="Calibri"/>
                <a:sym typeface="Calibri"/>
              </a:rPr>
              <a:t>Check driver log events ,duty status and violation.</a:t>
            </a:r>
            <a:br>
              <a:rPr lang="en" sz="48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endParaRPr sz="1200" dirty="0">
              <a:solidFill>
                <a:schemeClr val="tx1"/>
              </a:solidFill>
              <a:latin typeface="Calibri"/>
              <a:ea typeface="Calibri"/>
              <a:cs typeface="Calibri"/>
              <a:sym typeface="Calibri"/>
            </a:endParaRPr>
          </a:p>
        </p:txBody>
      </p:sp>
      <p:sp>
        <p:nvSpPr>
          <p:cNvPr id="175" name="Google Shape;175;p17"/>
          <p:cNvSpPr txBox="1">
            <a:spLocks noGrp="1"/>
          </p:cNvSpPr>
          <p:nvPr>
            <p:ph type="body" idx="2"/>
          </p:nvPr>
        </p:nvSpPr>
        <p:spPr>
          <a:xfrm>
            <a:off x="5065925" y="1835775"/>
            <a:ext cx="4078200" cy="758700"/>
          </a:xfrm>
          <a:prstGeom prst="rect">
            <a:avLst/>
          </a:prstGeom>
          <a:solidFill>
            <a:schemeClr val="accent2">
              <a:lumMod val="20000"/>
              <a:lumOff val="80000"/>
            </a:schemeClr>
          </a:solidFill>
          <a:ln>
            <a:noFill/>
          </a:ln>
        </p:spPr>
        <p:txBody>
          <a:bodyPr spcFirstLastPara="1" wrap="square" lIns="91425" tIns="91425" rIns="91425" bIns="91425" anchor="t" anchorCtr="0">
            <a:normAutofit fontScale="25000" lnSpcReduction="20000"/>
          </a:bodyPr>
          <a:lstStyle/>
          <a:p>
            <a:pPr marL="1009650" indent="-857250">
              <a:buClr>
                <a:schemeClr val="tx1"/>
              </a:buClr>
              <a:buSzPct val="55000"/>
              <a:buFont typeface="Wingdings" panose="05000000000000000000" pitchFamily="2" charset="2"/>
              <a:buChar char="Ø"/>
            </a:pPr>
            <a:r>
              <a:rPr lang="en" sz="7200" b="1" dirty="0">
                <a:solidFill>
                  <a:schemeClr val="tx1"/>
                </a:solidFill>
                <a:latin typeface="Calibri"/>
                <a:ea typeface="Calibri"/>
                <a:cs typeface="Calibri"/>
                <a:sym typeface="Calibri"/>
              </a:rPr>
              <a:t>Log Date</a:t>
            </a:r>
            <a:br>
              <a:rPr lang="en" sz="2000" b="1" dirty="0">
                <a:solidFill>
                  <a:schemeClr val="tx1"/>
                </a:solidFill>
                <a:latin typeface="Calibri"/>
                <a:ea typeface="Calibri"/>
                <a:cs typeface="Calibri"/>
                <a:sym typeface="Calibri"/>
              </a:rPr>
            </a:br>
            <a:r>
              <a:rPr lang="en" sz="4800" dirty="0">
                <a:solidFill>
                  <a:schemeClr val="tx1"/>
                </a:solidFill>
                <a:latin typeface="Calibri"/>
                <a:ea typeface="Calibri"/>
                <a:cs typeface="Calibri"/>
                <a:sym typeface="Calibri"/>
              </a:rPr>
              <a:t>Click on a left right arrow in the top to change a date.</a:t>
            </a:r>
            <a:br>
              <a:rPr lang="en" sz="48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endParaRPr sz="1200" dirty="0">
              <a:latin typeface="Calibri"/>
              <a:ea typeface="Calibri"/>
              <a:cs typeface="Calibri"/>
              <a:sym typeface="Calibri"/>
            </a:endParaRPr>
          </a:p>
        </p:txBody>
      </p:sp>
      <p:sp>
        <p:nvSpPr>
          <p:cNvPr id="176" name="Google Shape;176;p17"/>
          <p:cNvSpPr txBox="1">
            <a:spLocks noGrp="1"/>
          </p:cNvSpPr>
          <p:nvPr>
            <p:ph type="body" idx="2"/>
          </p:nvPr>
        </p:nvSpPr>
        <p:spPr>
          <a:xfrm>
            <a:off x="5065825" y="2660400"/>
            <a:ext cx="4078200" cy="758700"/>
          </a:xfrm>
          <a:prstGeom prst="rect">
            <a:avLst/>
          </a:prstGeom>
          <a:solidFill>
            <a:schemeClr val="accent2">
              <a:lumMod val="20000"/>
              <a:lumOff val="80000"/>
            </a:schemeClr>
          </a:solidFill>
          <a:ln>
            <a:noFill/>
          </a:ln>
        </p:spPr>
        <p:txBody>
          <a:bodyPr spcFirstLastPara="1" wrap="square" lIns="91425" tIns="91425" rIns="91425" bIns="91425" anchor="t" anchorCtr="0">
            <a:normAutofit fontScale="25000" lnSpcReduction="20000"/>
          </a:bodyPr>
          <a:lstStyle/>
          <a:p>
            <a:pPr marL="1009650" indent="-857250">
              <a:buClr>
                <a:schemeClr val="tx1"/>
              </a:buClr>
              <a:buSzPct val="55000"/>
              <a:buFont typeface="Wingdings" panose="05000000000000000000" pitchFamily="2" charset="2"/>
              <a:buChar char="Ø"/>
            </a:pPr>
            <a:r>
              <a:rPr lang="en" sz="7200" b="1" dirty="0">
                <a:solidFill>
                  <a:schemeClr val="tx1"/>
                </a:solidFill>
                <a:latin typeface="Calibri"/>
                <a:ea typeface="Calibri"/>
                <a:cs typeface="Calibri"/>
                <a:sym typeface="Calibri"/>
              </a:rPr>
              <a:t>Log Graph</a:t>
            </a:r>
            <a:br>
              <a:rPr lang="en" sz="2000" b="1" dirty="0">
                <a:solidFill>
                  <a:schemeClr val="tx1"/>
                </a:solidFill>
                <a:latin typeface="Calibri"/>
                <a:ea typeface="Calibri"/>
                <a:cs typeface="Calibri"/>
                <a:sym typeface="Calibri"/>
              </a:rPr>
            </a:br>
            <a:r>
              <a:rPr lang="en" sz="4800" dirty="0">
                <a:solidFill>
                  <a:schemeClr val="tx1"/>
                </a:solidFill>
                <a:latin typeface="Calibri"/>
                <a:ea typeface="Calibri"/>
                <a:cs typeface="Calibri"/>
                <a:sym typeface="Calibri"/>
              </a:rPr>
              <a:t>Check driver Hours of Service graph.</a:t>
            </a:r>
            <a:br>
              <a:rPr lang="en" sz="48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endParaRPr sz="1200" dirty="0">
              <a:latin typeface="Calibri"/>
              <a:ea typeface="Calibri"/>
              <a:cs typeface="Calibri"/>
              <a:sym typeface="Calibri"/>
            </a:endParaRPr>
          </a:p>
        </p:txBody>
      </p:sp>
      <p:sp>
        <p:nvSpPr>
          <p:cNvPr id="177" name="Google Shape;177;p17"/>
          <p:cNvSpPr txBox="1">
            <a:spLocks noGrp="1"/>
          </p:cNvSpPr>
          <p:nvPr>
            <p:ph type="body" idx="2"/>
          </p:nvPr>
        </p:nvSpPr>
        <p:spPr>
          <a:xfrm>
            <a:off x="5031350" y="3485025"/>
            <a:ext cx="4112700" cy="758700"/>
          </a:xfrm>
          <a:prstGeom prst="rect">
            <a:avLst/>
          </a:prstGeom>
          <a:solidFill>
            <a:schemeClr val="accent2">
              <a:lumMod val="20000"/>
              <a:lumOff val="80000"/>
            </a:schemeClr>
          </a:solidFill>
          <a:ln>
            <a:noFill/>
          </a:ln>
        </p:spPr>
        <p:txBody>
          <a:bodyPr spcFirstLastPara="1" wrap="square" lIns="91425" tIns="91425" rIns="91425" bIns="91425" anchor="t" anchorCtr="0">
            <a:normAutofit fontScale="25000" lnSpcReduction="20000"/>
          </a:bodyPr>
          <a:lstStyle/>
          <a:p>
            <a:pPr marL="1009650" indent="-857250">
              <a:buClr>
                <a:schemeClr val="tx1"/>
              </a:buClr>
              <a:buSzPct val="55000"/>
              <a:buFont typeface="Wingdings" panose="05000000000000000000" pitchFamily="2" charset="2"/>
              <a:buChar char="Ø"/>
            </a:pPr>
            <a:r>
              <a:rPr lang="en" sz="7200" b="1" dirty="0">
                <a:solidFill>
                  <a:schemeClr val="tx1"/>
                </a:solidFill>
                <a:latin typeface="Calibri"/>
                <a:ea typeface="Calibri"/>
                <a:cs typeface="Calibri"/>
                <a:sym typeface="Calibri"/>
              </a:rPr>
              <a:t>Log History</a:t>
            </a:r>
            <a:br>
              <a:rPr lang="en" sz="2000" b="1" dirty="0">
                <a:solidFill>
                  <a:schemeClr val="tx1"/>
                </a:solidFill>
                <a:latin typeface="Calibri"/>
                <a:ea typeface="Calibri"/>
                <a:cs typeface="Calibri"/>
                <a:sym typeface="Calibri"/>
              </a:rPr>
            </a:br>
            <a:r>
              <a:rPr lang="en" sz="4800" dirty="0">
                <a:solidFill>
                  <a:schemeClr val="tx1"/>
                </a:solidFill>
                <a:latin typeface="Calibri"/>
                <a:ea typeface="Calibri"/>
                <a:cs typeface="Calibri"/>
                <a:sym typeface="Calibri"/>
              </a:rPr>
              <a:t>View past log &amp; violation if any.</a:t>
            </a:r>
            <a:br>
              <a:rPr lang="en" sz="48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endParaRPr sz="1200" dirty="0">
              <a:latin typeface="Calibri"/>
              <a:ea typeface="Calibri"/>
              <a:cs typeface="Calibri"/>
              <a:sym typeface="Calibri"/>
            </a:endParaRPr>
          </a:p>
        </p:txBody>
      </p:sp>
      <p:pic>
        <p:nvPicPr>
          <p:cNvPr id="4" name="Picture 3">
            <a:extLst>
              <a:ext uri="{FF2B5EF4-FFF2-40B4-BE49-F238E27FC236}">
                <a16:creationId xmlns:a16="http://schemas.microsoft.com/office/drawing/2014/main" id="{4F5D17E3-232B-4F91-06AC-6D35022433BB}"/>
              </a:ext>
            </a:extLst>
          </p:cNvPr>
          <p:cNvPicPr>
            <a:picLocks noChangeAspect="1"/>
          </p:cNvPicPr>
          <p:nvPr/>
        </p:nvPicPr>
        <p:blipFill>
          <a:blip r:embed="rId3"/>
          <a:stretch>
            <a:fillRect/>
          </a:stretch>
        </p:blipFill>
        <p:spPr>
          <a:xfrm>
            <a:off x="2549247" y="905700"/>
            <a:ext cx="2359762" cy="3968100"/>
          </a:xfrm>
          <a:prstGeom prst="rect">
            <a:avLst/>
          </a:prstGeom>
          <a:ln w="127000" cap="sq">
            <a:solidFill>
              <a:srgbClr val="95713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3FB36A49-85C9-2F9D-EA37-87AF38AD0852}"/>
              </a:ext>
            </a:extLst>
          </p:cNvPr>
          <p:cNvPicPr>
            <a:picLocks noChangeAspect="1"/>
          </p:cNvPicPr>
          <p:nvPr/>
        </p:nvPicPr>
        <p:blipFill>
          <a:blip r:embed="rId4"/>
          <a:stretch>
            <a:fillRect/>
          </a:stretch>
        </p:blipFill>
        <p:spPr>
          <a:xfrm>
            <a:off x="773300" y="391349"/>
            <a:ext cx="2351155" cy="3922651"/>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6057625" y="-150"/>
            <a:ext cx="3049200" cy="5143500"/>
          </a:xfrm>
          <a:prstGeom prst="rect">
            <a:avLst/>
          </a:prstGeom>
          <a:ln>
            <a:solidFill>
              <a:schemeClr val="accent2">
                <a:lumMod val="20000"/>
                <a:lumOff val="80000"/>
              </a:schemeClr>
            </a:solid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3000" b="1" dirty="0">
                <a:solidFill>
                  <a:srgbClr val="000000"/>
                </a:solidFill>
                <a:latin typeface="Calibri"/>
                <a:ea typeface="Calibri"/>
                <a:cs typeface="Calibri"/>
                <a:sym typeface="Calibri"/>
              </a:rPr>
              <a:t>DVIRs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Paper-free DVIRs save time for drivers</a:t>
            </a:r>
            <a:endParaRPr sz="1200" dirty="0">
              <a:solidFill>
                <a:schemeClr val="dk2"/>
              </a:solidFill>
              <a:latin typeface="Calibri"/>
              <a:ea typeface="Calibri"/>
              <a:cs typeface="Calibri"/>
              <a:sym typeface="Calibri"/>
            </a:endParaRPr>
          </a:p>
          <a:p>
            <a:pPr marL="457200" lvl="0" indent="-297180" algn="l" rtl="0">
              <a:lnSpc>
                <a:spcPct val="115000"/>
              </a:lnSpc>
              <a:spcBef>
                <a:spcPts val="120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Add Dvir</a:t>
            </a:r>
            <a:br>
              <a:rPr lang="en" sz="12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Add pre-trip </a:t>
            </a:r>
            <a:r>
              <a:rPr lang="en" sz="1200">
                <a:solidFill>
                  <a:srgbClr val="000000"/>
                </a:solidFill>
                <a:latin typeface="Calibri"/>
                <a:ea typeface="Calibri"/>
                <a:cs typeface="Calibri"/>
                <a:sym typeface="Calibri"/>
              </a:rPr>
              <a:t>or post </a:t>
            </a:r>
            <a:r>
              <a:rPr lang="en" sz="1200" dirty="0">
                <a:solidFill>
                  <a:srgbClr val="000000"/>
                </a:solidFill>
                <a:latin typeface="Calibri"/>
                <a:ea typeface="Calibri"/>
                <a:cs typeface="Calibri"/>
                <a:sym typeface="Calibri"/>
              </a:rPr>
              <a:t>trip inspection</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report.</a:t>
            </a: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502920" lvl="0" indent="-342900" algn="l" rtl="0">
              <a:lnSpc>
                <a:spcPct val="115000"/>
              </a:lnSpc>
              <a:spcBef>
                <a:spcPts val="0"/>
              </a:spcBef>
              <a:spcAft>
                <a:spcPts val="0"/>
              </a:spcAft>
              <a:buClr>
                <a:schemeClr val="tx1"/>
              </a:buClr>
              <a:buSzPct val="60000"/>
              <a:buFont typeface="Wingdings" panose="05000000000000000000" pitchFamily="2" charset="2"/>
              <a:buChar char="Ø"/>
            </a:pPr>
            <a:r>
              <a:rPr lang="en" sz="2000" b="1" dirty="0">
                <a:solidFill>
                  <a:srgbClr val="000000"/>
                </a:solidFill>
                <a:latin typeface="Calibri"/>
                <a:ea typeface="Calibri"/>
                <a:cs typeface="Calibri"/>
                <a:sym typeface="Calibri"/>
              </a:rPr>
              <a:t>Defects</a:t>
            </a:r>
            <a:br>
              <a:rPr lang="en" sz="20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Select the defect (if any) from the </a:t>
            </a:r>
            <a:br>
              <a:rPr lang="en" sz="1300"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list and sign DVIR</a:t>
            </a:r>
            <a:br>
              <a:rPr lang="en" sz="1300" dirty="0">
                <a:solidFill>
                  <a:schemeClr val="dk2"/>
                </a:solidFill>
                <a:latin typeface="Calibri"/>
                <a:ea typeface="Calibri"/>
                <a:cs typeface="Calibri"/>
                <a:sym typeface="Calibri"/>
              </a:rPr>
            </a:br>
            <a:endParaRPr sz="13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Email DVIR</a:t>
            </a:r>
            <a:br>
              <a:rPr lang="en" sz="18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Email DVIR to select from and to date to any email id.</a:t>
            </a:r>
            <a:br>
              <a:rPr lang="en" sz="1300" dirty="0">
                <a:solidFill>
                  <a:schemeClr val="dk2"/>
                </a:solidFill>
                <a:latin typeface="Calibri"/>
                <a:ea typeface="Calibri"/>
                <a:cs typeface="Calibri"/>
                <a:sym typeface="Calibri"/>
              </a:rPr>
            </a:br>
            <a:endParaRPr sz="13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DVIR History</a:t>
            </a:r>
            <a:br>
              <a:rPr lang="en" sz="18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Review past DVIRs to prevents compliance errors.</a:t>
            </a:r>
            <a:br>
              <a:rPr lang="en" sz="1800" b="1" dirty="0">
                <a:solidFill>
                  <a:schemeClr val="dk2"/>
                </a:solidFill>
                <a:latin typeface="Calibri"/>
                <a:ea typeface="Calibri"/>
                <a:cs typeface="Calibri"/>
                <a:sym typeface="Calibri"/>
              </a:rPr>
            </a:br>
            <a:br>
              <a:rPr lang="en" sz="1800" b="1"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91666"/>
              <a:buFont typeface="Arial"/>
              <a:buNone/>
            </a:pP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spcBef>
                <a:spcPts val="1200"/>
              </a:spcBef>
              <a:spcAft>
                <a:spcPts val="0"/>
              </a:spcAft>
              <a:buNone/>
            </a:pPr>
            <a:endParaRPr dirty="0"/>
          </a:p>
        </p:txBody>
      </p:sp>
      <p:pic>
        <p:nvPicPr>
          <p:cNvPr id="3" name="Picture 2">
            <a:extLst>
              <a:ext uri="{FF2B5EF4-FFF2-40B4-BE49-F238E27FC236}">
                <a16:creationId xmlns:a16="http://schemas.microsoft.com/office/drawing/2014/main" id="{C1C4848E-95EA-F6D7-1D39-E9C2F5891778}"/>
              </a:ext>
            </a:extLst>
          </p:cNvPr>
          <p:cNvPicPr>
            <a:picLocks noChangeAspect="1"/>
          </p:cNvPicPr>
          <p:nvPr/>
        </p:nvPicPr>
        <p:blipFill>
          <a:blip r:embed="rId3"/>
          <a:stretch>
            <a:fillRect/>
          </a:stretch>
        </p:blipFill>
        <p:spPr>
          <a:xfrm>
            <a:off x="349638" y="446645"/>
            <a:ext cx="2201592" cy="4002259"/>
          </a:xfrm>
          <a:prstGeom prst="rect">
            <a:avLst/>
          </a:prstGeom>
          <a:ln w="127000" cap="sq">
            <a:solidFill>
              <a:srgbClr val="95713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0ACCB700-CD29-D2E6-2798-F2FFC1F193AE}"/>
              </a:ext>
            </a:extLst>
          </p:cNvPr>
          <p:cNvPicPr>
            <a:picLocks noChangeAspect="1"/>
          </p:cNvPicPr>
          <p:nvPr/>
        </p:nvPicPr>
        <p:blipFill>
          <a:blip r:embed="rId4"/>
          <a:stretch>
            <a:fillRect/>
          </a:stretch>
        </p:blipFill>
        <p:spPr>
          <a:xfrm>
            <a:off x="3804807" y="446645"/>
            <a:ext cx="2088583" cy="3903786"/>
          </a:xfrm>
          <a:prstGeom prst="rect">
            <a:avLst/>
          </a:prstGeom>
          <a:ln w="127000" cap="sq">
            <a:solidFill>
              <a:srgbClr val="957130"/>
            </a:solidFill>
            <a:miter lim="800000"/>
          </a:ln>
          <a:effectLst>
            <a:outerShdw blurRad="57150" dist="50800" dir="2700000" algn="tl" rotWithShape="0">
              <a:srgbClr val="000000">
                <a:alpha val="40000"/>
              </a:srgbClr>
            </a:outerShdw>
          </a:effectLst>
        </p:spPr>
      </p:pic>
      <p:pic>
        <p:nvPicPr>
          <p:cNvPr id="4" name="Picture 3">
            <a:extLst>
              <a:ext uri="{FF2B5EF4-FFF2-40B4-BE49-F238E27FC236}">
                <a16:creationId xmlns:a16="http://schemas.microsoft.com/office/drawing/2014/main" id="{AF41F7E8-F47D-93B4-9BD8-DAF3C87F0EB9}"/>
              </a:ext>
            </a:extLst>
          </p:cNvPr>
          <p:cNvPicPr>
            <a:picLocks noChangeAspect="1"/>
          </p:cNvPicPr>
          <p:nvPr/>
        </p:nvPicPr>
        <p:blipFill>
          <a:blip r:embed="rId5"/>
          <a:stretch>
            <a:fillRect/>
          </a:stretch>
        </p:blipFill>
        <p:spPr>
          <a:xfrm>
            <a:off x="2097620" y="242221"/>
            <a:ext cx="2367020" cy="4411105"/>
          </a:xfrm>
          <a:prstGeom prst="rect">
            <a:avLst/>
          </a:prstGeom>
          <a:ln w="127000" cap="sq">
            <a:solidFill>
              <a:srgbClr val="957130"/>
            </a:solidFill>
            <a:miter lim="800000"/>
          </a:ln>
          <a:effectLst>
            <a:outerShdw blurRad="57150" dist="508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TotalTime>
  <Words>1156</Words>
  <Application>Microsoft Office PowerPoint</Application>
  <PresentationFormat>On-screen Show (16:9)</PresentationFormat>
  <Paragraphs>83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Lato</vt:lpstr>
      <vt:lpstr>Wingdings</vt:lpstr>
      <vt:lpstr>Montserrat</vt:lpstr>
      <vt:lpstr>Focus</vt:lpstr>
      <vt:lpstr>TRUCKER TRACE ELD -------------- </vt:lpstr>
      <vt:lpstr>Main Features ELD Compliance and much more</vt:lpstr>
      <vt:lpstr>ELD Components Things You Need To Stay Compliant</vt:lpstr>
      <vt:lpstr>Install &amp; Connect ELD Elds are installed within minutes</vt:lpstr>
      <vt:lpstr>Duty Status Set duty status with click on status button.easy to use interface allow driver to spend less time doing paperwork and more time driving.</vt:lpstr>
      <vt:lpstr>Logs Managing logs has never been easier Logs History Check past and current day logs.  Email Logs Send logos into mail by select date from calendar.  Hours Recap Check weekly working time ,remaining time for today and tomorrow.   Tap “Certify” and sign your log when          your shift ends          </vt:lpstr>
      <vt:lpstr>Log Details Log graph and events Logs Events Check driver log events ,duty status and violation.  Email Date Click on a left right arrow in the top to change a date.  Hours Graph Check driver Hours of Service graph.    View past log &amp; violation if any.            </vt:lpstr>
      <vt:lpstr>PowerPoint Presentation</vt:lpstr>
      <vt:lpstr>DVIRs Paper-free DVIRs save time for drivers Add Dvir Add pre-trip or post trip inspection report.  Defects Select the defect (if any) from the  list and sign DVIR  Email DVIR Email DVIR to select from and to date to any email id.  DVIR History Review past DVIRs to prevents compliance errors.         </vt:lpstr>
      <vt:lpstr>Easy to use &amp; to Navigate Driver-friendly ELD Logbook interface</vt:lpstr>
      <vt:lpstr>Driver Log Dashboard  Make sure your driver stay compliant and productive</vt:lpstr>
      <vt:lpstr>Driver Details  Everything about the driver in one place</vt:lpstr>
      <vt:lpstr>Logs  Make sure your drivers stay compliant and productive</vt:lpstr>
      <vt:lpstr>Log Details  Log form and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ELD --------------</dc:title>
  <dc:creator>asus</dc:creator>
  <cp:lastModifiedBy>Pinki Parmar</cp:lastModifiedBy>
  <cp:revision>17</cp:revision>
  <dcterms:modified xsi:type="dcterms:W3CDTF">2025-09-18T11:02:57Z</dcterms:modified>
</cp:coreProperties>
</file>